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Inter Bold" charset="1" panose="020B0802030000000004"/>
      <p:regular r:id="rId28"/>
    </p:embeddedFont>
    <p:embeddedFont>
      <p:font typeface="Inter" charset="1" panose="020B0502030000000004"/>
      <p:regular r:id="rId29"/>
    </p:embeddedFont>
    <p:embeddedFont>
      <p:font typeface="Canva Sans 2 Bold" charset="1" panose="020B0803030501040103"/>
      <p:regular r:id="rId32"/>
    </p:embeddedFont>
    <p:embeddedFont>
      <p:font typeface="Blinker Bold" charset="1" panose="02000000000000000000"/>
      <p:regular r:id="rId44"/>
    </p:embeddedFont>
    <p:embeddedFont>
      <p:font typeface="Blinker" charset="1" panose="02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fonts/font32.fntdata" Type="http://schemas.openxmlformats.org/officeDocument/2006/relationships/font"/><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notesSlides/notesSlide7.xml" Type="http://schemas.openxmlformats.org/officeDocument/2006/relationships/notesSlide"/><Relationship Id="rId37" Target="notesSlides/notesSlide8.xml" Type="http://schemas.openxmlformats.org/officeDocument/2006/relationships/notesSlide"/><Relationship Id="rId38" Target="notesSlides/notesSlide9.xml" Type="http://schemas.openxmlformats.org/officeDocument/2006/relationships/notesSlide"/><Relationship Id="rId39" Target="notesSlides/notesSlide10.xml" Type="http://schemas.openxmlformats.org/officeDocument/2006/relationships/notesSlide"/><Relationship Id="rId4" Target="theme/theme1.xml" Type="http://schemas.openxmlformats.org/officeDocument/2006/relationships/theme"/><Relationship Id="rId40" Target="notesSlides/notesSlide11.xml" Type="http://schemas.openxmlformats.org/officeDocument/2006/relationships/notesSlide"/><Relationship Id="rId41" Target="notesSlides/notesSlide12.xml" Type="http://schemas.openxmlformats.org/officeDocument/2006/relationships/notesSlide"/><Relationship Id="rId42" Target="notesSlides/notesSlide13.xml" Type="http://schemas.openxmlformats.org/officeDocument/2006/relationships/notesSlide"/><Relationship Id="rId43" Target="notesSlides/notesSlide14.xml" Type="http://schemas.openxmlformats.org/officeDocument/2006/relationships/notesSlide"/><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Early Career Growth: The salary growth trend shows a steady increase from the early age brackets (15-24), indicating that younger players see a gradual rise in earnings as they gain more experience and possibly performance metrics.</a:t>
            </a:r>
          </a:p>
          <a:p>
            <a:r>
              <a:rPr lang="en-US"/>
              <a:t/>
            </a:r>
          </a:p>
          <a:p>
            <a:r>
              <a:rPr lang="en-US"/>
              <a:t>Peak Earning Age: The graph shows that players' salaries tend to peak in the 30-34 and 35-39 age ranges, indicating that players in these age groups are likely at the height of their earning potential.</a:t>
            </a:r>
          </a:p>
          <a:p>
            <a:r>
              <a:rPr lang="en-US"/>
              <a:t/>
            </a:r>
          </a:p>
          <a:p>
            <a:r>
              <a:rPr lang="en-US"/>
              <a:t>Decline After Prime: There is a noticeable decline in average salaries starting from the 40-44 age range, with a significant drop by the 50+ age group, suggesting that as players age beyond their prime years, their market value decreases.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Higher Home Runs, Higher Salary: The visual clearly shows that as the number of home runs increases, the average salary of players also tends to increase. This trend is particularly noticeable after players hit 30 or more home runs.</a:t>
            </a:r>
          </a:p>
          <a:p>
            <a:r>
              <a:rPr lang="en-US"/>
              <a:t/>
            </a:r>
          </a:p>
          <a:p>
            <a:r>
              <a:rPr lang="en-US"/>
              <a:t>Significant Salary Jumps at Higher Home Runs: There are sharp increases in average salary for players hitting 45-49 home runs and 65-69 home runs, indicating that reaching these higher performance thresholds can significantly impact earnings.</a:t>
            </a:r>
          </a:p>
          <a:p>
            <a:r>
              <a:rPr lang="en-US"/>
              <a:t/>
            </a:r>
          </a:p>
          <a:p>
            <a:r>
              <a:rPr lang="en-US"/>
              <a:t>Performance Incentive: The positive correlation between home runs and salary suggests that teams may place a high value on players who demonstrate strong power-hitting capabilities, rewarding them with higher salaries. This insight can be useful for players and agents negotiating contracts based on performance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Lower ERA, Higher Salary: Players with a lower ERA generally have higher average salaries, indicating a preference for effective pitching.</a:t>
            </a:r>
          </a:p>
          <a:p>
            <a:r>
              <a:rPr lang="en-US"/>
              <a:t>Mid-Range Peaks: Significant peaks in salary are observed in players with an ERA between 3 and 4.</a:t>
            </a:r>
          </a:p>
          <a:p>
            <a:r>
              <a:rPr lang="en-US"/>
              <a:t>Decline at Higher ERA: There is a noticeable decline in average salary as the ERA increases beyond 4, suggesting less valuation for higher ERA pitchers.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Negative Correlation Between Errors and Salary: The graph shows a general downward trend in average salary as the number of errors increases. This suggests that players with fewer errors tend to earn higher salaries, indicating that defensive reliability is highly valued in determining player compensation.</a:t>
            </a:r>
          </a:p>
          <a:p>
            <a:r>
              <a:rPr lang="en-US"/>
              <a:t/>
            </a:r>
          </a:p>
          <a:p>
            <a:r>
              <a:rPr lang="en-US"/>
              <a:t>Significant Salary Drop with Increased Errors: There is a noticeable drop in average salary beyond 15-19 errors, which becomes more pronounced as the error count increases. This drop signifies that players who commit more errors may face a significant penalty in their earnings, reflecting the importance of defensive consistency in salary negotiations.</a:t>
            </a:r>
          </a:p>
          <a:p>
            <a:r>
              <a:rPr lang="en-US"/>
              <a:t/>
            </a:r>
          </a:p>
          <a:p>
            <a:r>
              <a:rPr lang="en-US"/>
              <a:t>Peak Salary for Moderate Error Ranges: Interestingly, players with 5-9 errors appear to have a peak in average salary, possibly indicating that a small number of errors might be tolerated, especially if these players contribute significantly in other areas. This highlights the complex evaluation process teams might use, balancing offensive and defensive metrics in salary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6.png" Type="http://schemas.openxmlformats.org/officeDocument/2006/relationships/image"/><Relationship Id="rId7"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8.png" Type="http://schemas.openxmlformats.org/officeDocument/2006/relationships/image"/><Relationship Id="rId5"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media/image8.png" Type="http://schemas.openxmlformats.org/officeDocument/2006/relationships/image"/><Relationship Id="rId2" Target="../notesSlides/notesSlide10.xml" Type="http://schemas.openxmlformats.org/officeDocument/2006/relationships/notesSlide"/><Relationship Id="rId3" Target="../media/image1.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4.png" Type="http://schemas.openxmlformats.org/officeDocument/2006/relationships/image"/><Relationship Id="rId12" Target="../media/image8.png" Type="http://schemas.openxmlformats.org/officeDocument/2006/relationships/image"/><Relationship Id="rId2" Target="../notesSlides/notesSlide11.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65.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6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8.png" Type="http://schemas.openxmlformats.org/officeDocument/2006/relationships/image"/><Relationship Id="rId2" Target="../notesSlides/notesSlide12.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13.xml" Type="http://schemas.openxmlformats.org/officeDocument/2006/relationships/notesSlide"/><Relationship Id="rId3" Target="../media/image1.pn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15" Target="../media/image8.png" Type="http://schemas.openxmlformats.org/officeDocument/2006/relationships/image"/><Relationship Id="rId2" Target="../notesSlides/notesSlide14.xml" Type="http://schemas.openxmlformats.org/officeDocument/2006/relationships/notesSlide"/><Relationship Id="rId3" Target="../media/image1.png" Type="http://schemas.openxmlformats.org/officeDocument/2006/relationships/image"/><Relationship Id="rId4" Target="https://bit.ly/3A1uf1Q" TargetMode="External" Type="http://schemas.openxmlformats.org/officeDocument/2006/relationships/hyperlink"/><Relationship Id="rId5" Target="http://bit.ly/2TyoMsr" TargetMode="External" Type="http://schemas.openxmlformats.org/officeDocument/2006/relationships/hyperlink"/><Relationship Id="rId6" Target="http://bit.ly/2TtBDfr" TargetMode="External" Type="http://schemas.openxmlformats.org/officeDocument/2006/relationships/hyperlink"/><Relationship Id="rId7" Target="../media/image25.png" Type="http://schemas.openxmlformats.org/officeDocument/2006/relationships/image"/><Relationship Id="rId8" Target="../media/image26.svg" Type="http://schemas.openxmlformats.org/officeDocument/2006/relationships/image"/><Relationship Id="rId9"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8.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8.pn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8.pn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3.png" Type="http://schemas.openxmlformats.org/officeDocument/2006/relationships/image"/><Relationship Id="rId7"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4.png" Type="http://schemas.openxmlformats.org/officeDocument/2006/relationships/image"/><Relationship Id="rId7"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5.png" Type="http://schemas.openxmlformats.org/officeDocument/2006/relationships/image"/><Relationship Id="rId7"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940164" y="9025012"/>
            <a:ext cx="5123372" cy="574756"/>
          </a:xfrm>
          <a:custGeom>
            <a:avLst/>
            <a:gdLst/>
            <a:ahLst/>
            <a:cxnLst/>
            <a:rect r="r" b="b" t="t" l="l"/>
            <a:pathLst>
              <a:path h="574756" w="5123372">
                <a:moveTo>
                  <a:pt x="0" y="0"/>
                </a:moveTo>
                <a:lnTo>
                  <a:pt x="5123372" y="0"/>
                </a:lnTo>
                <a:lnTo>
                  <a:pt x="5123372" y="574756"/>
                </a:lnTo>
                <a:lnTo>
                  <a:pt x="0" y="574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357" y="154237"/>
            <a:ext cx="2135444" cy="2136795"/>
          </a:xfrm>
          <a:custGeom>
            <a:avLst/>
            <a:gdLst/>
            <a:ahLst/>
            <a:cxnLst/>
            <a:rect r="r" b="b" t="t" l="l"/>
            <a:pathLst>
              <a:path h="2136795" w="2135444">
                <a:moveTo>
                  <a:pt x="0" y="0"/>
                </a:moveTo>
                <a:lnTo>
                  <a:pt x="2135444" y="0"/>
                </a:lnTo>
                <a:lnTo>
                  <a:pt x="2135444" y="2136796"/>
                </a:lnTo>
                <a:lnTo>
                  <a:pt x="0" y="21367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17875" y="2312670"/>
            <a:ext cx="11875950" cy="5928360"/>
          </a:xfrm>
          <a:prstGeom prst="rect">
            <a:avLst/>
          </a:prstGeom>
        </p:spPr>
        <p:txBody>
          <a:bodyPr anchor="t" rtlCol="false" tIns="0" lIns="0" bIns="0" rIns="0">
            <a:spAutoFit/>
          </a:bodyPr>
          <a:lstStyle/>
          <a:p>
            <a:pPr algn="l">
              <a:lnSpc>
                <a:spcPts val="11519"/>
              </a:lnSpc>
            </a:pPr>
            <a:r>
              <a:rPr lang="en-US" sz="12000">
                <a:solidFill>
                  <a:srgbClr val="11214A"/>
                </a:solidFill>
                <a:latin typeface="Inter Bold"/>
                <a:ea typeface="Inter Bold"/>
                <a:cs typeface="Inter Bold"/>
                <a:sym typeface="Inter Bold"/>
              </a:rPr>
              <a:t>Data Wrangling </a:t>
            </a:r>
          </a:p>
          <a:p>
            <a:pPr algn="l">
              <a:lnSpc>
                <a:spcPts val="11519"/>
              </a:lnSpc>
            </a:pPr>
            <a:r>
              <a:rPr lang="en-US" sz="12000">
                <a:solidFill>
                  <a:srgbClr val="11214A"/>
                </a:solidFill>
                <a:latin typeface="Inter Bold"/>
                <a:ea typeface="Inter Bold"/>
                <a:cs typeface="Inter Bold"/>
                <a:sym typeface="Inter Bold"/>
              </a:rPr>
              <a:t>ASG 2</a:t>
            </a:r>
          </a:p>
          <a:p>
            <a:pPr algn="l">
              <a:lnSpc>
                <a:spcPts val="11519"/>
              </a:lnSpc>
            </a:pPr>
          </a:p>
        </p:txBody>
      </p:sp>
      <p:sp>
        <p:nvSpPr>
          <p:cNvPr name="Freeform 6" id="6"/>
          <p:cNvSpPr/>
          <p:nvPr/>
        </p:nvSpPr>
        <p:spPr>
          <a:xfrm flipH="false" flipV="false" rot="0">
            <a:off x="11496128" y="1079134"/>
            <a:ext cx="5364066" cy="8129252"/>
          </a:xfrm>
          <a:custGeom>
            <a:avLst/>
            <a:gdLst/>
            <a:ahLst/>
            <a:cxnLst/>
            <a:rect r="r" b="b" t="t" l="l"/>
            <a:pathLst>
              <a:path h="8129252" w="5364066">
                <a:moveTo>
                  <a:pt x="0" y="0"/>
                </a:moveTo>
                <a:lnTo>
                  <a:pt x="5364066" y="0"/>
                </a:lnTo>
                <a:lnTo>
                  <a:pt x="5364066" y="8129252"/>
                </a:lnTo>
                <a:lnTo>
                  <a:pt x="0" y="81292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0"/>
            <a:stretch>
              <a:fillRect l="0" t="0" r="0" b="0"/>
            </a:stretch>
          </a:blipFill>
        </p:spPr>
      </p:sp>
      <p:sp>
        <p:nvSpPr>
          <p:cNvPr name="TextBox 8" id="8"/>
          <p:cNvSpPr txBox="true"/>
          <p:nvPr/>
        </p:nvSpPr>
        <p:spPr>
          <a:xfrm rot="0">
            <a:off x="1517875" y="7259955"/>
            <a:ext cx="8874750" cy="1152525"/>
          </a:xfrm>
          <a:prstGeom prst="rect">
            <a:avLst/>
          </a:prstGeom>
        </p:spPr>
        <p:txBody>
          <a:bodyPr anchor="t" rtlCol="false" tIns="0" lIns="0" bIns="0" rIns="0">
            <a:spAutoFit/>
          </a:bodyPr>
          <a:lstStyle/>
          <a:p>
            <a:pPr algn="l">
              <a:lnSpc>
                <a:spcPts val="4559"/>
              </a:lnSpc>
            </a:pPr>
            <a:r>
              <a:rPr lang="en-US" sz="3799">
                <a:solidFill>
                  <a:srgbClr val="11214A"/>
                </a:solidFill>
                <a:latin typeface="Inter"/>
                <a:ea typeface="Inter"/>
                <a:cs typeface="Inter"/>
                <a:sym typeface="Inter"/>
              </a:rPr>
              <a:t>Tan Jun Yu Zavier</a:t>
            </a:r>
          </a:p>
          <a:p>
            <a:pPr algn="l">
              <a:lnSpc>
                <a:spcPts val="4559"/>
              </a:lnSpc>
            </a:pPr>
            <a:r>
              <a:rPr lang="en-US" sz="3799">
                <a:solidFill>
                  <a:srgbClr val="11214A"/>
                </a:solidFill>
                <a:latin typeface="Inter"/>
                <a:ea typeface="Inter"/>
                <a:cs typeface="Inter"/>
                <a:sym typeface="Inter"/>
              </a:rPr>
              <a:t>(S10255651D)</a:t>
            </a:r>
          </a:p>
        </p:txBody>
      </p:sp>
      <p:sp>
        <p:nvSpPr>
          <p:cNvPr name="Freeform 9" id="9"/>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29938" y="2840657"/>
            <a:ext cx="13776854" cy="7464645"/>
          </a:xfrm>
          <a:custGeom>
            <a:avLst/>
            <a:gdLst/>
            <a:ahLst/>
            <a:cxnLst/>
            <a:rect r="r" b="b" t="t" l="l"/>
            <a:pathLst>
              <a:path h="7464645" w="13776854">
                <a:moveTo>
                  <a:pt x="0" y="0"/>
                </a:moveTo>
                <a:lnTo>
                  <a:pt x="13776854" y="0"/>
                </a:lnTo>
                <a:lnTo>
                  <a:pt x="13776854" y="7464645"/>
                </a:lnTo>
                <a:lnTo>
                  <a:pt x="0" y="7464645"/>
                </a:lnTo>
                <a:lnTo>
                  <a:pt x="0" y="0"/>
                </a:lnTo>
                <a:close/>
              </a:path>
            </a:pathLst>
          </a:custGeom>
          <a:blipFill>
            <a:blip r:embed="rId6"/>
            <a:stretch>
              <a:fillRect l="-3025" t="0" r="-3025" b="0"/>
            </a:stretch>
          </a:blipFill>
        </p:spPr>
      </p:sp>
      <p:sp>
        <p:nvSpPr>
          <p:cNvPr name="TextBox 5" id="5"/>
          <p:cNvSpPr txBox="true"/>
          <p:nvPr/>
        </p:nvSpPr>
        <p:spPr>
          <a:xfrm rot="0">
            <a:off x="1066089" y="1019175"/>
            <a:ext cx="152389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Salary &amp; Errors Relationship</a:t>
            </a:r>
          </a:p>
        </p:txBody>
      </p:sp>
      <p:sp>
        <p:nvSpPr>
          <p:cNvPr name="TextBox 6" id="6"/>
          <p:cNvSpPr txBox="true"/>
          <p:nvPr/>
        </p:nvSpPr>
        <p:spPr>
          <a:xfrm rot="0">
            <a:off x="432358" y="3405917"/>
            <a:ext cx="3780215" cy="6324600"/>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0E2A47"/>
                </a:solidFill>
                <a:latin typeface="Inter"/>
                <a:ea typeface="Inter"/>
                <a:cs typeface="Inter"/>
                <a:sym typeface="Inter"/>
              </a:rPr>
              <a:t>Negative Correlation Between Errors and Salary</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Significant Salary Drop with Increased Errors</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Peak Salary for Moderate Error Ranges</a:t>
            </a:r>
          </a:p>
        </p:txBody>
      </p:sp>
      <p:sp>
        <p:nvSpPr>
          <p:cNvPr name="Freeform 7" id="7"/>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2"/>
            <a:stretch>
              <a:fillRect l="0" t="-89" r="0" b="-95"/>
            </a:stretch>
          </a:blipFill>
        </p:spPr>
      </p:sp>
      <p:sp>
        <p:nvSpPr>
          <p:cNvPr name="Freeform 3" id="3"/>
          <p:cNvSpPr/>
          <p:nvPr/>
        </p:nvSpPr>
        <p:spPr>
          <a:xfrm flipH="false" flipV="false" rot="0">
            <a:off x="5970906" y="0"/>
            <a:ext cx="12317094" cy="10305302"/>
          </a:xfrm>
          <a:custGeom>
            <a:avLst/>
            <a:gdLst/>
            <a:ahLst/>
            <a:cxnLst/>
            <a:rect r="r" b="b" t="t" l="l"/>
            <a:pathLst>
              <a:path h="10305302" w="12317094">
                <a:moveTo>
                  <a:pt x="0" y="0"/>
                </a:moveTo>
                <a:lnTo>
                  <a:pt x="12317094" y="0"/>
                </a:lnTo>
                <a:lnTo>
                  <a:pt x="12317094" y="10305302"/>
                </a:lnTo>
                <a:lnTo>
                  <a:pt x="0" y="10305302"/>
                </a:lnTo>
                <a:lnTo>
                  <a:pt x="0" y="0"/>
                </a:lnTo>
                <a:close/>
              </a:path>
            </a:pathLst>
          </a:custGeom>
          <a:blipFill>
            <a:blip r:embed="rId3"/>
            <a:stretch>
              <a:fillRect l="0" t="0" r="0" b="0"/>
            </a:stretch>
          </a:blipFill>
        </p:spPr>
      </p:sp>
      <p:sp>
        <p:nvSpPr>
          <p:cNvPr name="Freeform 4" id="4"/>
          <p:cNvSpPr/>
          <p:nvPr/>
        </p:nvSpPr>
        <p:spPr>
          <a:xfrm flipH="false" flipV="false" rot="0">
            <a:off x="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4"/>
            <a:stretch>
              <a:fillRect l="0" t="0" r="0" b="0"/>
            </a:stretch>
          </a:blipFill>
        </p:spPr>
      </p:sp>
      <p:sp>
        <p:nvSpPr>
          <p:cNvPr name="Freeform 5" id="5"/>
          <p:cNvSpPr/>
          <p:nvPr/>
        </p:nvSpPr>
        <p:spPr>
          <a:xfrm flipH="false" flipV="false" rot="0">
            <a:off x="0" y="4386803"/>
            <a:ext cx="5989359" cy="5900197"/>
          </a:xfrm>
          <a:custGeom>
            <a:avLst/>
            <a:gdLst/>
            <a:ahLst/>
            <a:cxnLst/>
            <a:rect r="r" b="b" t="t" l="l"/>
            <a:pathLst>
              <a:path h="5900197" w="5989359">
                <a:moveTo>
                  <a:pt x="0" y="0"/>
                </a:moveTo>
                <a:lnTo>
                  <a:pt x="5989359" y="0"/>
                </a:lnTo>
                <a:lnTo>
                  <a:pt x="5989359" y="5900197"/>
                </a:lnTo>
                <a:lnTo>
                  <a:pt x="0" y="5900197"/>
                </a:lnTo>
                <a:lnTo>
                  <a:pt x="0" y="0"/>
                </a:lnTo>
                <a:close/>
              </a:path>
            </a:pathLst>
          </a:custGeom>
          <a:blipFill>
            <a:blip r:embed="rId5"/>
            <a:stretch>
              <a:fillRect l="-2507" t="0" r="0" b="0"/>
            </a:stretch>
          </a:blipFill>
        </p:spPr>
      </p:sp>
      <p:sp>
        <p:nvSpPr>
          <p:cNvPr name="TextBox 6" id="6"/>
          <p:cNvSpPr txBox="true"/>
          <p:nvPr/>
        </p:nvSpPr>
        <p:spPr>
          <a:xfrm rot="0">
            <a:off x="357406" y="1719738"/>
            <a:ext cx="5256094" cy="2124075"/>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Correlation Matrix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2"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2"/>
            <a:stretch>
              <a:fillRect l="0" t="-89" r="0" b="-95"/>
            </a:stretch>
          </a:blipFill>
        </p:spPr>
      </p:sp>
      <p:sp>
        <p:nvSpPr>
          <p:cNvPr name="Freeform 3" id="3"/>
          <p:cNvSpPr/>
          <p:nvPr/>
        </p:nvSpPr>
        <p:spPr>
          <a:xfrm flipH="false" flipV="false" rot="0">
            <a:off x="1028700" y="3186690"/>
            <a:ext cx="8462371" cy="4960622"/>
          </a:xfrm>
          <a:custGeom>
            <a:avLst/>
            <a:gdLst/>
            <a:ahLst/>
            <a:cxnLst/>
            <a:rect r="r" b="b" t="t" l="l"/>
            <a:pathLst>
              <a:path h="4960622" w="8462371">
                <a:moveTo>
                  <a:pt x="0" y="0"/>
                </a:moveTo>
                <a:lnTo>
                  <a:pt x="8462371" y="0"/>
                </a:lnTo>
                <a:lnTo>
                  <a:pt x="8462371" y="4960622"/>
                </a:lnTo>
                <a:lnTo>
                  <a:pt x="0" y="4960622"/>
                </a:lnTo>
                <a:lnTo>
                  <a:pt x="0" y="0"/>
                </a:lnTo>
                <a:close/>
              </a:path>
            </a:pathLst>
          </a:custGeom>
          <a:blipFill>
            <a:blip r:embed="rId3"/>
            <a:stretch>
              <a:fillRect l="0" t="-1755" r="0" b="0"/>
            </a:stretch>
          </a:blipFill>
        </p:spPr>
      </p:sp>
      <p:sp>
        <p:nvSpPr>
          <p:cNvPr name="Freeform 4" id="4"/>
          <p:cNvSpPr/>
          <p:nvPr/>
        </p:nvSpPr>
        <p:spPr>
          <a:xfrm flipH="false" flipV="false" rot="0">
            <a:off x="9803372" y="1028700"/>
            <a:ext cx="3944134" cy="9276602"/>
          </a:xfrm>
          <a:custGeom>
            <a:avLst/>
            <a:gdLst/>
            <a:ahLst/>
            <a:cxnLst/>
            <a:rect r="r" b="b" t="t" l="l"/>
            <a:pathLst>
              <a:path h="9276602" w="3944134">
                <a:moveTo>
                  <a:pt x="0" y="0"/>
                </a:moveTo>
                <a:lnTo>
                  <a:pt x="3944133" y="0"/>
                </a:lnTo>
                <a:lnTo>
                  <a:pt x="3944133" y="9276602"/>
                </a:lnTo>
                <a:lnTo>
                  <a:pt x="0" y="9276602"/>
                </a:lnTo>
                <a:lnTo>
                  <a:pt x="0" y="0"/>
                </a:lnTo>
                <a:close/>
              </a:path>
            </a:pathLst>
          </a:custGeom>
          <a:blipFill>
            <a:blip r:embed="rId4"/>
            <a:stretch>
              <a:fillRect l="0" t="0" r="0" b="0"/>
            </a:stretch>
          </a:blipFill>
        </p:spPr>
      </p:sp>
      <p:sp>
        <p:nvSpPr>
          <p:cNvPr name="Freeform 5" id="5"/>
          <p:cNvSpPr/>
          <p:nvPr/>
        </p:nvSpPr>
        <p:spPr>
          <a:xfrm flipH="false" flipV="true" rot="0">
            <a:off x="13747505" y="-657061"/>
            <a:ext cx="5086023" cy="5086023"/>
          </a:xfrm>
          <a:custGeom>
            <a:avLst/>
            <a:gdLst/>
            <a:ahLst/>
            <a:cxnLst/>
            <a:rect r="r" b="b" t="t" l="l"/>
            <a:pathLst>
              <a:path h="5086023" w="5086023">
                <a:moveTo>
                  <a:pt x="0" y="5086022"/>
                </a:moveTo>
                <a:lnTo>
                  <a:pt x="5086023" y="5086022"/>
                </a:lnTo>
                <a:lnTo>
                  <a:pt x="5086023" y="0"/>
                </a:lnTo>
                <a:lnTo>
                  <a:pt x="0" y="0"/>
                </a:lnTo>
                <a:lnTo>
                  <a:pt x="0" y="508602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50634" y="5258834"/>
            <a:ext cx="3752737" cy="5046468"/>
          </a:xfrm>
          <a:custGeom>
            <a:avLst/>
            <a:gdLst/>
            <a:ahLst/>
            <a:cxnLst/>
            <a:rect r="r" b="b" t="t" l="l"/>
            <a:pathLst>
              <a:path h="5046468" w="3752737">
                <a:moveTo>
                  <a:pt x="0" y="0"/>
                </a:moveTo>
                <a:lnTo>
                  <a:pt x="3752738" y="0"/>
                </a:lnTo>
                <a:lnTo>
                  <a:pt x="3752738" y="5046468"/>
                </a:lnTo>
                <a:lnTo>
                  <a:pt x="0" y="50464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57903" y="1254795"/>
            <a:ext cx="8098811"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Correlation Matrix</a:t>
            </a:r>
          </a:p>
        </p:txBody>
      </p:sp>
      <p:sp>
        <p:nvSpPr>
          <p:cNvPr name="TextBox 8" id="8"/>
          <p:cNvSpPr txBox="true"/>
          <p:nvPr/>
        </p:nvSpPr>
        <p:spPr>
          <a:xfrm rot="0">
            <a:off x="14481367" y="1454820"/>
            <a:ext cx="2578668" cy="1724025"/>
          </a:xfrm>
          <a:prstGeom prst="rect">
            <a:avLst/>
          </a:prstGeom>
        </p:spPr>
        <p:txBody>
          <a:bodyPr anchor="t" rtlCol="false" tIns="0" lIns="0" bIns="0" rIns="0">
            <a:spAutoFit/>
          </a:bodyPr>
          <a:lstStyle/>
          <a:p>
            <a:pPr algn="ctr">
              <a:lnSpc>
                <a:spcPts val="4559"/>
              </a:lnSpc>
            </a:pPr>
            <a:r>
              <a:rPr lang="en-US" sz="3799">
                <a:solidFill>
                  <a:srgbClr val="11214A"/>
                </a:solidFill>
                <a:latin typeface="Inter Bold"/>
                <a:ea typeface="Inter Bold"/>
                <a:cs typeface="Inter Bold"/>
                <a:sym typeface="Inter Bold"/>
              </a:rPr>
              <a:t>Target Variable</a:t>
            </a:r>
          </a:p>
          <a:p>
            <a:pPr algn="ctr">
              <a:lnSpc>
                <a:spcPts val="4559"/>
              </a:lnSpc>
            </a:pPr>
            <a:r>
              <a:rPr lang="en-US" sz="3799">
                <a:solidFill>
                  <a:srgbClr val="11214A"/>
                </a:solidFill>
                <a:latin typeface="Inter Bold"/>
                <a:ea typeface="Inter Bold"/>
                <a:cs typeface="Inter Bold"/>
                <a:sym typeface="Inter Bold"/>
              </a:rPr>
              <a:t>“Salary”</a:t>
            </a:r>
          </a:p>
        </p:txBody>
      </p:sp>
      <p:sp>
        <p:nvSpPr>
          <p:cNvPr name="Freeform 9" id="9"/>
          <p:cNvSpPr/>
          <p:nvPr/>
        </p:nvSpPr>
        <p:spPr>
          <a:xfrm flipH="false" flipV="false" rot="0">
            <a:off x="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152507" y="10613"/>
            <a:ext cx="2135444" cy="2136795"/>
          </a:xfrm>
          <a:custGeom>
            <a:avLst/>
            <a:gdLst/>
            <a:ahLst/>
            <a:cxnLst/>
            <a:rect r="r" b="b" t="t" l="l"/>
            <a:pathLst>
              <a:path h="2136795" w="2135444">
                <a:moveTo>
                  <a:pt x="0" y="0"/>
                </a:moveTo>
                <a:lnTo>
                  <a:pt x="2135444" y="0"/>
                </a:lnTo>
                <a:lnTo>
                  <a:pt x="2135444" y="2136796"/>
                </a:lnTo>
                <a:lnTo>
                  <a:pt x="0" y="21367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04774" y="1078966"/>
            <a:ext cx="5364302" cy="8129610"/>
          </a:xfrm>
          <a:custGeom>
            <a:avLst/>
            <a:gdLst/>
            <a:ahLst/>
            <a:cxnLst/>
            <a:rect r="r" b="b" t="t" l="l"/>
            <a:pathLst>
              <a:path h="8129610" w="5364302">
                <a:moveTo>
                  <a:pt x="0" y="0"/>
                </a:moveTo>
                <a:lnTo>
                  <a:pt x="5364302" y="0"/>
                </a:lnTo>
                <a:lnTo>
                  <a:pt x="5364302" y="8129610"/>
                </a:lnTo>
                <a:lnTo>
                  <a:pt x="0" y="81296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131825" y="3363275"/>
            <a:ext cx="10638300" cy="54959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Machine Learning Models</a:t>
            </a:r>
          </a:p>
        </p:txBody>
      </p:sp>
      <p:sp>
        <p:nvSpPr>
          <p:cNvPr name="TextBox 7" id="7"/>
          <p:cNvSpPr txBox="true"/>
          <p:nvPr/>
        </p:nvSpPr>
        <p:spPr>
          <a:xfrm rot="0">
            <a:off x="13993775" y="1709192"/>
            <a:ext cx="2776350" cy="18383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03</a:t>
            </a:r>
          </a:p>
        </p:txBody>
      </p:sp>
      <p:sp>
        <p:nvSpPr>
          <p:cNvPr name="Freeform 8" id="8"/>
          <p:cNvSpPr/>
          <p:nvPr/>
        </p:nvSpPr>
        <p:spPr>
          <a:xfrm flipH="false" flipV="false" rot="0">
            <a:off x="-49500" y="10613"/>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021581" y="480999"/>
            <a:ext cx="1833006" cy="2338621"/>
          </a:xfrm>
          <a:custGeom>
            <a:avLst/>
            <a:gdLst/>
            <a:ahLst/>
            <a:cxnLst/>
            <a:rect r="r" b="b" t="t" l="l"/>
            <a:pathLst>
              <a:path h="2338621" w="1833006">
                <a:moveTo>
                  <a:pt x="0" y="0"/>
                </a:moveTo>
                <a:lnTo>
                  <a:pt x="1833006" y="0"/>
                </a:lnTo>
                <a:lnTo>
                  <a:pt x="1833006" y="2338620"/>
                </a:lnTo>
                <a:lnTo>
                  <a:pt x="0" y="2338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8006234"/>
            <a:ext cx="2135436" cy="2280766"/>
          </a:xfrm>
          <a:custGeom>
            <a:avLst/>
            <a:gdLst/>
            <a:ahLst/>
            <a:cxnLst/>
            <a:rect r="r" b="b" t="t" l="l"/>
            <a:pathLst>
              <a:path h="2280766" w="2135436">
                <a:moveTo>
                  <a:pt x="0" y="0"/>
                </a:moveTo>
                <a:lnTo>
                  <a:pt x="2135436" y="0"/>
                </a:lnTo>
                <a:lnTo>
                  <a:pt x="2135436" y="2280766"/>
                </a:lnTo>
                <a:lnTo>
                  <a:pt x="0" y="2280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137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4288335"/>
            <a:ext cx="9059713" cy="855166"/>
          </a:xfrm>
          <a:custGeom>
            <a:avLst/>
            <a:gdLst/>
            <a:ahLst/>
            <a:cxnLst/>
            <a:rect r="r" b="b" t="t" l="l"/>
            <a:pathLst>
              <a:path h="855166" w="9059713">
                <a:moveTo>
                  <a:pt x="0" y="0"/>
                </a:moveTo>
                <a:lnTo>
                  <a:pt x="9059713" y="0"/>
                </a:lnTo>
                <a:lnTo>
                  <a:pt x="9059713" y="855166"/>
                </a:lnTo>
                <a:lnTo>
                  <a:pt x="0" y="855166"/>
                </a:lnTo>
                <a:lnTo>
                  <a:pt x="0" y="0"/>
                </a:lnTo>
                <a:close/>
              </a:path>
            </a:pathLst>
          </a:custGeom>
          <a:blipFill>
            <a:blip r:embed="rId10"/>
            <a:stretch>
              <a:fillRect l="0" t="0" r="0" b="-210732"/>
            </a:stretch>
          </a:blipFill>
        </p:spPr>
      </p:sp>
      <p:sp>
        <p:nvSpPr>
          <p:cNvPr name="TextBox 7" id="7"/>
          <p:cNvSpPr txBox="true"/>
          <p:nvPr/>
        </p:nvSpPr>
        <p:spPr>
          <a:xfrm rot="0">
            <a:off x="1531425" y="1431029"/>
            <a:ext cx="152251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03-Machine Learning Models</a:t>
            </a:r>
          </a:p>
        </p:txBody>
      </p:sp>
      <p:sp>
        <p:nvSpPr>
          <p:cNvPr name="Freeform 8" id="8"/>
          <p:cNvSpPr/>
          <p:nvPr/>
        </p:nvSpPr>
        <p:spPr>
          <a:xfrm flipH="false" flipV="false" rot="0">
            <a:off x="1028700" y="7103678"/>
            <a:ext cx="9059713" cy="888840"/>
          </a:xfrm>
          <a:custGeom>
            <a:avLst/>
            <a:gdLst/>
            <a:ahLst/>
            <a:cxnLst/>
            <a:rect r="r" b="b" t="t" l="l"/>
            <a:pathLst>
              <a:path h="888840" w="9059713">
                <a:moveTo>
                  <a:pt x="0" y="0"/>
                </a:moveTo>
                <a:lnTo>
                  <a:pt x="9059713" y="0"/>
                </a:lnTo>
                <a:lnTo>
                  <a:pt x="9059713" y="888840"/>
                </a:lnTo>
                <a:lnTo>
                  <a:pt x="0" y="888840"/>
                </a:lnTo>
                <a:lnTo>
                  <a:pt x="0" y="0"/>
                </a:lnTo>
                <a:close/>
              </a:path>
            </a:pathLst>
          </a:custGeom>
          <a:blipFill>
            <a:blip r:embed="rId11"/>
            <a:stretch>
              <a:fillRect l="0" t="0" r="0" b="-244681"/>
            </a:stretch>
          </a:blipFill>
        </p:spPr>
      </p:sp>
      <p:sp>
        <p:nvSpPr>
          <p:cNvPr name="TextBox 9" id="9"/>
          <p:cNvSpPr txBox="true"/>
          <p:nvPr/>
        </p:nvSpPr>
        <p:spPr>
          <a:xfrm rot="0">
            <a:off x="10601261" y="4020593"/>
            <a:ext cx="6658039" cy="4095750"/>
          </a:xfrm>
          <a:prstGeom prst="rect">
            <a:avLst/>
          </a:prstGeom>
        </p:spPr>
        <p:txBody>
          <a:bodyPr anchor="t" rtlCol="false" tIns="0" lIns="0" bIns="0" rIns="0">
            <a:spAutoFit/>
          </a:bodyPr>
          <a:lstStyle/>
          <a:p>
            <a:pPr algn="l">
              <a:lnSpc>
                <a:spcPts val="3272"/>
              </a:lnSpc>
            </a:pPr>
            <a:r>
              <a:rPr lang="en-US" sz="2727" u="sng">
                <a:solidFill>
                  <a:srgbClr val="11214A"/>
                </a:solidFill>
                <a:latin typeface="Inter Bold"/>
                <a:ea typeface="Inter Bold"/>
                <a:cs typeface="Inter Bold"/>
                <a:sym typeface="Inter Bold"/>
              </a:rPr>
              <a:t>MSE Change</a:t>
            </a:r>
          </a:p>
          <a:p>
            <a:pPr algn="l" marL="588795" indent="-294397" lvl="1">
              <a:lnSpc>
                <a:spcPts val="3272"/>
              </a:lnSpc>
              <a:buFont typeface="Arial"/>
              <a:buChar char="•"/>
            </a:pPr>
            <a:r>
              <a:rPr lang="en-US" sz="2727">
                <a:solidFill>
                  <a:srgbClr val="11214A"/>
                </a:solidFill>
                <a:latin typeface="Inter"/>
                <a:ea typeface="Inter"/>
                <a:cs typeface="Inter"/>
                <a:sym typeface="Inter"/>
              </a:rPr>
              <a:t>Train Data: MSE decreased by approximately </a:t>
            </a:r>
            <a:r>
              <a:rPr lang="en-US" sz="2727" u="sng">
                <a:solidFill>
                  <a:srgbClr val="11214A"/>
                </a:solidFill>
                <a:latin typeface="Inter"/>
                <a:ea typeface="Inter"/>
                <a:cs typeface="Inter"/>
                <a:sym typeface="Inter"/>
              </a:rPr>
              <a:t>64.23%</a:t>
            </a:r>
          </a:p>
          <a:p>
            <a:pPr algn="l">
              <a:lnSpc>
                <a:spcPts val="3272"/>
              </a:lnSpc>
            </a:pPr>
          </a:p>
          <a:p>
            <a:pPr algn="l" marL="588795" indent="-294397" lvl="1">
              <a:lnSpc>
                <a:spcPts val="3272"/>
              </a:lnSpc>
              <a:buFont typeface="Arial"/>
              <a:buChar char="•"/>
            </a:pPr>
            <a:r>
              <a:rPr lang="en-US" sz="2727">
                <a:solidFill>
                  <a:srgbClr val="11214A"/>
                </a:solidFill>
                <a:latin typeface="Inter"/>
                <a:ea typeface="Inter"/>
                <a:cs typeface="Inter"/>
                <a:sym typeface="Inter"/>
              </a:rPr>
              <a:t>Test Data: MSE decreased by approximately </a:t>
            </a:r>
            <a:r>
              <a:rPr lang="en-US" sz="2727" u="sng">
                <a:solidFill>
                  <a:srgbClr val="11214A"/>
                </a:solidFill>
                <a:latin typeface="Inter"/>
                <a:ea typeface="Inter"/>
                <a:cs typeface="Inter"/>
                <a:sym typeface="Inter"/>
              </a:rPr>
              <a:t>59.64%</a:t>
            </a:r>
          </a:p>
          <a:p>
            <a:pPr algn="l">
              <a:lnSpc>
                <a:spcPts val="3272"/>
              </a:lnSpc>
            </a:pPr>
          </a:p>
          <a:p>
            <a:pPr algn="l">
              <a:lnSpc>
                <a:spcPts val="3272"/>
              </a:lnSpc>
            </a:pPr>
            <a:r>
              <a:rPr lang="en-US" sz="2727" u="sng">
                <a:solidFill>
                  <a:srgbClr val="11214A"/>
                </a:solidFill>
                <a:latin typeface="Inter Bold"/>
                <a:ea typeface="Inter Bold"/>
                <a:cs typeface="Inter Bold"/>
                <a:sym typeface="Inter Bold"/>
              </a:rPr>
              <a:t>What does this mean?</a:t>
            </a:r>
          </a:p>
          <a:p>
            <a:pPr algn="l">
              <a:lnSpc>
                <a:spcPts val="3272"/>
              </a:lnSpc>
            </a:pPr>
            <a:r>
              <a:rPr lang="en-US" sz="2727">
                <a:solidFill>
                  <a:srgbClr val="11214A"/>
                </a:solidFill>
                <a:latin typeface="Inter"/>
                <a:ea typeface="Inter"/>
                <a:cs typeface="Inter"/>
                <a:sym typeface="Inter"/>
              </a:rPr>
              <a:t>Better performance and prediction accuracy.</a:t>
            </a:r>
          </a:p>
        </p:txBody>
      </p:sp>
      <p:sp>
        <p:nvSpPr>
          <p:cNvPr name="TextBox 10" id="10"/>
          <p:cNvSpPr txBox="true"/>
          <p:nvPr/>
        </p:nvSpPr>
        <p:spPr>
          <a:xfrm rot="0">
            <a:off x="1028700" y="3240585"/>
            <a:ext cx="7026970" cy="581025"/>
          </a:xfrm>
          <a:prstGeom prst="rect">
            <a:avLst/>
          </a:prstGeom>
        </p:spPr>
        <p:txBody>
          <a:bodyPr anchor="t" rtlCol="false" tIns="0" lIns="0" bIns="0" rIns="0">
            <a:spAutoFit/>
          </a:bodyPr>
          <a:lstStyle/>
          <a:p>
            <a:pPr algn="l">
              <a:lnSpc>
                <a:spcPts val="4560"/>
              </a:lnSpc>
            </a:pPr>
            <a:r>
              <a:rPr lang="en-US" sz="3800" u="sng">
                <a:solidFill>
                  <a:srgbClr val="11214A"/>
                </a:solidFill>
                <a:latin typeface="Inter Bold"/>
                <a:ea typeface="Inter Bold"/>
                <a:cs typeface="Inter Bold"/>
                <a:sym typeface="Inter Bold"/>
              </a:rPr>
              <a:t>Naive Baseline Model</a:t>
            </a:r>
          </a:p>
        </p:txBody>
      </p:sp>
      <p:sp>
        <p:nvSpPr>
          <p:cNvPr name="TextBox 11" id="11"/>
          <p:cNvSpPr txBox="true"/>
          <p:nvPr/>
        </p:nvSpPr>
        <p:spPr>
          <a:xfrm rot="0">
            <a:off x="1028700" y="6058943"/>
            <a:ext cx="7026970" cy="581025"/>
          </a:xfrm>
          <a:prstGeom prst="rect">
            <a:avLst/>
          </a:prstGeom>
        </p:spPr>
        <p:txBody>
          <a:bodyPr anchor="t" rtlCol="false" tIns="0" lIns="0" bIns="0" rIns="0">
            <a:spAutoFit/>
          </a:bodyPr>
          <a:lstStyle/>
          <a:p>
            <a:pPr algn="l">
              <a:lnSpc>
                <a:spcPts val="4560"/>
              </a:lnSpc>
            </a:pPr>
            <a:r>
              <a:rPr lang="en-US" sz="3800" u="sng">
                <a:solidFill>
                  <a:srgbClr val="11214A"/>
                </a:solidFill>
                <a:latin typeface="Inter Bold"/>
                <a:ea typeface="Inter Bold"/>
                <a:cs typeface="Inter Bold"/>
                <a:sym typeface="Inter Bold"/>
              </a:rPr>
              <a:t>Linear Regression Model</a:t>
            </a:r>
          </a:p>
        </p:txBody>
      </p:sp>
      <p:sp>
        <p:nvSpPr>
          <p:cNvPr name="Freeform 12" id="12"/>
          <p:cNvSpPr/>
          <p:nvPr/>
        </p:nvSpPr>
        <p:spPr>
          <a:xfrm flipH="false" flipV="false" rot="0">
            <a:off x="-4950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2" y="2"/>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1" y="2"/>
            <a:ext cx="1845058" cy="1845968"/>
          </a:xfrm>
          <a:custGeom>
            <a:avLst/>
            <a:gdLst/>
            <a:ahLst/>
            <a:cxnLst/>
            <a:rect r="r" b="b" t="t" l="l"/>
            <a:pathLst>
              <a:path h="1845968" w="1845058">
                <a:moveTo>
                  <a:pt x="0" y="0"/>
                </a:moveTo>
                <a:lnTo>
                  <a:pt x="1845058" y="0"/>
                </a:lnTo>
                <a:lnTo>
                  <a:pt x="1845058" y="1845968"/>
                </a:lnTo>
                <a:lnTo>
                  <a:pt x="0" y="1845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502" y="3930770"/>
            <a:ext cx="10451403" cy="6392834"/>
          </a:xfrm>
          <a:custGeom>
            <a:avLst/>
            <a:gdLst/>
            <a:ahLst/>
            <a:cxnLst/>
            <a:rect r="r" b="b" t="t" l="l"/>
            <a:pathLst>
              <a:path h="6392834" w="10451403">
                <a:moveTo>
                  <a:pt x="0" y="0"/>
                </a:moveTo>
                <a:lnTo>
                  <a:pt x="10451403" y="0"/>
                </a:lnTo>
                <a:lnTo>
                  <a:pt x="10451403" y="6392834"/>
                </a:lnTo>
                <a:lnTo>
                  <a:pt x="0" y="6392834"/>
                </a:lnTo>
                <a:lnTo>
                  <a:pt x="0" y="0"/>
                </a:lnTo>
                <a:close/>
              </a:path>
            </a:pathLst>
          </a:custGeom>
          <a:blipFill>
            <a:blip r:embed="rId6"/>
            <a:stretch>
              <a:fillRect l="0" t="0" r="0" b="0"/>
            </a:stretch>
          </a:blipFill>
        </p:spPr>
      </p:sp>
      <p:sp>
        <p:nvSpPr>
          <p:cNvPr name="Freeform 5" id="5"/>
          <p:cNvSpPr/>
          <p:nvPr/>
        </p:nvSpPr>
        <p:spPr>
          <a:xfrm flipH="false" flipV="false" rot="0">
            <a:off x="2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3584655">
            <a:off x="12611547" y="947449"/>
            <a:ext cx="3331982" cy="4960343"/>
          </a:xfrm>
          <a:custGeom>
            <a:avLst/>
            <a:gdLst/>
            <a:ahLst/>
            <a:cxnLst/>
            <a:rect r="r" b="b" t="t" l="l"/>
            <a:pathLst>
              <a:path h="4960343" w="3331982">
                <a:moveTo>
                  <a:pt x="0" y="0"/>
                </a:moveTo>
                <a:lnTo>
                  <a:pt x="3331982" y="0"/>
                </a:lnTo>
                <a:lnTo>
                  <a:pt x="3331982" y="4960343"/>
                </a:lnTo>
                <a:lnTo>
                  <a:pt x="0" y="49603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0" y="3073342"/>
            <a:ext cx="6795460" cy="708558"/>
          </a:xfrm>
          <a:custGeom>
            <a:avLst/>
            <a:gdLst/>
            <a:ahLst/>
            <a:cxnLst/>
            <a:rect r="r" b="b" t="t" l="l"/>
            <a:pathLst>
              <a:path h="708558" w="6795460">
                <a:moveTo>
                  <a:pt x="0" y="0"/>
                </a:moveTo>
                <a:lnTo>
                  <a:pt x="6795460" y="0"/>
                </a:lnTo>
                <a:lnTo>
                  <a:pt x="6795460" y="708558"/>
                </a:lnTo>
                <a:lnTo>
                  <a:pt x="0" y="708558"/>
                </a:lnTo>
                <a:lnTo>
                  <a:pt x="0" y="0"/>
                </a:lnTo>
                <a:close/>
              </a:path>
            </a:pathLst>
          </a:custGeom>
          <a:blipFill>
            <a:blip r:embed="rId11"/>
            <a:stretch>
              <a:fillRect l="0" t="-264932" r="-12523" b="0"/>
            </a:stretch>
          </a:blipFill>
        </p:spPr>
      </p:sp>
      <p:sp>
        <p:nvSpPr>
          <p:cNvPr name="TextBox 8" id="8"/>
          <p:cNvSpPr txBox="true"/>
          <p:nvPr/>
        </p:nvSpPr>
        <p:spPr>
          <a:xfrm rot="0">
            <a:off x="1531425" y="1439034"/>
            <a:ext cx="11115312"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03-Model Performance</a:t>
            </a:r>
          </a:p>
        </p:txBody>
      </p:sp>
      <p:sp>
        <p:nvSpPr>
          <p:cNvPr name="TextBox 9" id="9"/>
          <p:cNvSpPr txBox="true"/>
          <p:nvPr/>
        </p:nvSpPr>
        <p:spPr>
          <a:xfrm rot="0">
            <a:off x="10663459" y="4231587"/>
            <a:ext cx="7228159" cy="5791200"/>
          </a:xfrm>
          <a:prstGeom prst="rect">
            <a:avLst/>
          </a:prstGeom>
        </p:spPr>
        <p:txBody>
          <a:bodyPr anchor="t" rtlCol="false" tIns="0" lIns="0" bIns="0" rIns="0">
            <a:spAutoFit/>
          </a:bodyPr>
          <a:lstStyle/>
          <a:p>
            <a:pPr algn="l">
              <a:lnSpc>
                <a:spcPts val="2880"/>
              </a:lnSpc>
            </a:pPr>
            <a:r>
              <a:rPr lang="en-US" sz="2400">
                <a:solidFill>
                  <a:srgbClr val="11214A"/>
                </a:solidFill>
                <a:latin typeface="Inter"/>
                <a:ea typeface="Inter"/>
                <a:cs typeface="Inter"/>
                <a:sym typeface="Inter"/>
              </a:rPr>
              <a:t>The Linear Regression Model has an R² value of approximately 0.6424 on train data and 0.5966 on test data, showing that it explains around 60% of the variability in salaries.</a:t>
            </a:r>
          </a:p>
          <a:p>
            <a:pPr algn="l">
              <a:lnSpc>
                <a:spcPts val="2880"/>
              </a:lnSpc>
            </a:pPr>
          </a:p>
          <a:p>
            <a:pPr algn="l">
              <a:lnSpc>
                <a:spcPts val="2880"/>
              </a:lnSpc>
            </a:pPr>
            <a:r>
              <a:rPr lang="en-US" sz="2400" u="sng">
                <a:solidFill>
                  <a:srgbClr val="11214A"/>
                </a:solidFill>
                <a:latin typeface="Inter Bold"/>
                <a:ea typeface="Inter Bold"/>
                <a:cs typeface="Inter Bold"/>
                <a:sym typeface="Inter Bold"/>
              </a:rPr>
              <a:t>Blue Dots (Predicted vs. Actual)</a:t>
            </a:r>
          </a:p>
          <a:p>
            <a:pPr algn="l">
              <a:lnSpc>
                <a:spcPts val="2880"/>
              </a:lnSpc>
            </a:pPr>
            <a:r>
              <a:rPr lang="en-US" sz="2400">
                <a:solidFill>
                  <a:srgbClr val="11214A"/>
                </a:solidFill>
                <a:latin typeface="Inter"/>
                <a:ea typeface="Inter"/>
                <a:cs typeface="Inter"/>
                <a:sym typeface="Inter"/>
              </a:rPr>
              <a:t>Each blue dot represents a player, showing the relationship between their actual salary and the salary predicted by the model.</a:t>
            </a:r>
          </a:p>
          <a:p>
            <a:pPr algn="l">
              <a:lnSpc>
                <a:spcPts val="2880"/>
              </a:lnSpc>
            </a:pPr>
          </a:p>
          <a:p>
            <a:pPr algn="l">
              <a:lnSpc>
                <a:spcPts val="2880"/>
              </a:lnSpc>
            </a:pPr>
            <a:r>
              <a:rPr lang="en-US" sz="2400" u="sng">
                <a:solidFill>
                  <a:srgbClr val="11214A"/>
                </a:solidFill>
                <a:latin typeface="Inter Bold"/>
                <a:ea typeface="Inter Bold"/>
                <a:cs typeface="Inter Bold"/>
                <a:sym typeface="Inter Bold"/>
              </a:rPr>
              <a:t>Red Dashed Line (Perfect Prediction)</a:t>
            </a:r>
          </a:p>
          <a:p>
            <a:pPr algn="l">
              <a:lnSpc>
                <a:spcPts val="2880"/>
              </a:lnSpc>
            </a:pPr>
            <a:r>
              <a:rPr lang="en-US" sz="2400">
                <a:solidFill>
                  <a:srgbClr val="11214A"/>
                </a:solidFill>
                <a:latin typeface="Inter"/>
                <a:ea typeface="Inter"/>
                <a:cs typeface="Inter"/>
                <a:sym typeface="Inter"/>
              </a:rPr>
              <a:t>The red das</a:t>
            </a:r>
            <a:r>
              <a:rPr lang="en-US" sz="2400">
                <a:solidFill>
                  <a:srgbClr val="11214A"/>
                </a:solidFill>
                <a:latin typeface="Inter"/>
                <a:ea typeface="Inter"/>
                <a:cs typeface="Inter"/>
                <a:sym typeface="Inter"/>
              </a:rPr>
              <a:t>hed line represents a perfect prediction scenario where the predicted salaries would match the actual salaries exactly. The closer the blue dots are to this line, the more accurate the model's predictions are.</a:t>
            </a:r>
          </a:p>
        </p:txBody>
      </p:sp>
      <p:sp>
        <p:nvSpPr>
          <p:cNvPr name="Freeform 10" id="10"/>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2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137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56116" y="3598480"/>
            <a:ext cx="7089984" cy="5609538"/>
          </a:xfrm>
          <a:custGeom>
            <a:avLst/>
            <a:gdLst/>
            <a:ahLst/>
            <a:cxnLst/>
            <a:rect r="r" b="b" t="t" l="l"/>
            <a:pathLst>
              <a:path h="5609538" w="7089984">
                <a:moveTo>
                  <a:pt x="0" y="0"/>
                </a:moveTo>
                <a:lnTo>
                  <a:pt x="7089984" y="0"/>
                </a:lnTo>
                <a:lnTo>
                  <a:pt x="7089984" y="5609538"/>
                </a:lnTo>
                <a:lnTo>
                  <a:pt x="0" y="5609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890807" y="10613"/>
            <a:ext cx="2135444" cy="2136795"/>
          </a:xfrm>
          <a:custGeom>
            <a:avLst/>
            <a:gdLst/>
            <a:ahLst/>
            <a:cxnLst/>
            <a:rect r="r" b="b" t="t" l="l"/>
            <a:pathLst>
              <a:path h="2136795" w="2135444">
                <a:moveTo>
                  <a:pt x="0" y="0"/>
                </a:moveTo>
                <a:lnTo>
                  <a:pt x="2135444" y="0"/>
                </a:lnTo>
                <a:lnTo>
                  <a:pt x="2135444" y="2136796"/>
                </a:lnTo>
                <a:lnTo>
                  <a:pt x="0" y="21367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131825" y="5133975"/>
            <a:ext cx="10638300" cy="18383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Conclusion</a:t>
            </a:r>
          </a:p>
        </p:txBody>
      </p:sp>
      <p:sp>
        <p:nvSpPr>
          <p:cNvPr name="TextBox 8" id="8"/>
          <p:cNvSpPr txBox="true"/>
          <p:nvPr/>
        </p:nvSpPr>
        <p:spPr>
          <a:xfrm rot="0">
            <a:off x="13993775" y="3588955"/>
            <a:ext cx="2776350" cy="18383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04</a:t>
            </a:r>
          </a:p>
        </p:txBody>
      </p:sp>
      <p:sp>
        <p:nvSpPr>
          <p:cNvPr name="Freeform 9" id="9"/>
          <p:cNvSpPr/>
          <p:nvPr/>
        </p:nvSpPr>
        <p:spPr>
          <a:xfrm flipH="false" flipV="false" rot="0">
            <a:off x="-49500" y="-50434"/>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347685" y="513791"/>
            <a:ext cx="1578020" cy="1897907"/>
          </a:xfrm>
          <a:custGeom>
            <a:avLst/>
            <a:gdLst/>
            <a:ahLst/>
            <a:cxnLst/>
            <a:rect r="r" b="b" t="t" l="l"/>
            <a:pathLst>
              <a:path h="1897907" w="1578020">
                <a:moveTo>
                  <a:pt x="0" y="0"/>
                </a:moveTo>
                <a:lnTo>
                  <a:pt x="1578020" y="0"/>
                </a:lnTo>
                <a:lnTo>
                  <a:pt x="1578020" y="1897908"/>
                </a:lnTo>
                <a:lnTo>
                  <a:pt x="0" y="1897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1583" y="7590514"/>
            <a:ext cx="1008864" cy="1729612"/>
          </a:xfrm>
          <a:custGeom>
            <a:avLst/>
            <a:gdLst/>
            <a:ahLst/>
            <a:cxnLst/>
            <a:rect r="r" b="b" t="t" l="l"/>
            <a:pathLst>
              <a:path h="1729612" w="1008864">
                <a:moveTo>
                  <a:pt x="0" y="0"/>
                </a:moveTo>
                <a:lnTo>
                  <a:pt x="1008864" y="0"/>
                </a:lnTo>
                <a:lnTo>
                  <a:pt x="1008864" y="1729612"/>
                </a:lnTo>
                <a:lnTo>
                  <a:pt x="0" y="1729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7137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31425" y="1439034"/>
            <a:ext cx="152251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04-Conclusion</a:t>
            </a:r>
          </a:p>
        </p:txBody>
      </p:sp>
      <p:sp>
        <p:nvSpPr>
          <p:cNvPr name="TextBox 7" id="7"/>
          <p:cNvSpPr txBox="true"/>
          <p:nvPr/>
        </p:nvSpPr>
        <p:spPr>
          <a:xfrm rot="0">
            <a:off x="1531425" y="3082192"/>
            <a:ext cx="7026970" cy="581025"/>
          </a:xfrm>
          <a:prstGeom prst="rect">
            <a:avLst/>
          </a:prstGeom>
        </p:spPr>
        <p:txBody>
          <a:bodyPr anchor="t" rtlCol="false" tIns="0" lIns="0" bIns="0" rIns="0">
            <a:spAutoFit/>
          </a:bodyPr>
          <a:lstStyle/>
          <a:p>
            <a:pPr algn="l">
              <a:lnSpc>
                <a:spcPts val="4560"/>
              </a:lnSpc>
            </a:pPr>
            <a:r>
              <a:rPr lang="en-US" sz="3800" u="sng">
                <a:solidFill>
                  <a:srgbClr val="11214A"/>
                </a:solidFill>
                <a:latin typeface="Inter Bold"/>
                <a:ea typeface="Inter Bold"/>
                <a:cs typeface="Inter Bold"/>
                <a:sym typeface="Inter Bold"/>
              </a:rPr>
              <a:t>Data Insights Gathered</a:t>
            </a:r>
          </a:p>
        </p:txBody>
      </p:sp>
      <p:sp>
        <p:nvSpPr>
          <p:cNvPr name="TextBox 8" id="8"/>
          <p:cNvSpPr txBox="true"/>
          <p:nvPr/>
        </p:nvSpPr>
        <p:spPr>
          <a:xfrm rot="0">
            <a:off x="1531425" y="4239575"/>
            <a:ext cx="14290672" cy="46196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11214A"/>
                </a:solidFill>
                <a:latin typeface="Inter"/>
                <a:ea typeface="Inter"/>
                <a:cs typeface="Inter"/>
                <a:sym typeface="Inter"/>
              </a:rPr>
              <a:t>Players with higher counts in key performance metrics such as Home Runs, Runs Batted In (RBIs), and Wins generally command higher salaries. This trend highlights the value teams place on strong offensive and pitching performance.</a:t>
            </a:r>
          </a:p>
          <a:p>
            <a:pPr algn="l">
              <a:lnSpc>
                <a:spcPts val="3359"/>
              </a:lnSpc>
            </a:pPr>
          </a:p>
          <a:p>
            <a:pPr algn="l" marL="604519" indent="-302260" lvl="1">
              <a:lnSpc>
                <a:spcPts val="3359"/>
              </a:lnSpc>
              <a:buFont typeface="Arial"/>
              <a:buChar char="•"/>
            </a:pPr>
            <a:r>
              <a:rPr lang="en-US" sz="2799">
                <a:solidFill>
                  <a:srgbClr val="11214A"/>
                </a:solidFill>
                <a:latin typeface="Inter"/>
                <a:ea typeface="Inter"/>
                <a:cs typeface="Inter"/>
                <a:sym typeface="Inter"/>
              </a:rPr>
              <a:t>Player salaries tend to peak in the age range of 30-39. Younger players (under 25) and older players (over 40) generally earn less, possibly due to perceived potential and physical decline, respectively.</a:t>
            </a:r>
          </a:p>
          <a:p>
            <a:pPr algn="l">
              <a:lnSpc>
                <a:spcPts val="3359"/>
              </a:lnSpc>
            </a:pPr>
          </a:p>
          <a:p>
            <a:pPr algn="l" marL="604519" indent="-302260" lvl="1">
              <a:lnSpc>
                <a:spcPts val="3359"/>
              </a:lnSpc>
              <a:buFont typeface="Arial"/>
              <a:buChar char="•"/>
            </a:pPr>
            <a:r>
              <a:rPr lang="en-US" sz="2799">
                <a:solidFill>
                  <a:srgbClr val="11214A"/>
                </a:solidFill>
                <a:latin typeface="Inter"/>
                <a:ea typeface="Inter"/>
                <a:cs typeface="Inter"/>
                <a:sym typeface="Inter"/>
              </a:rPr>
              <a:t>Players with better fielding metrics, such as fewer Errors and more Assists and Putouts, tend to earn higher salaries. This suggests that defensive skills are an important factor in salary determination.</a:t>
            </a:r>
          </a:p>
        </p:txBody>
      </p:sp>
      <p:sp>
        <p:nvSpPr>
          <p:cNvPr name="Freeform 9" id="9"/>
          <p:cNvSpPr/>
          <p:nvPr/>
        </p:nvSpPr>
        <p:spPr>
          <a:xfrm flipH="false" flipV="false" rot="0">
            <a:off x="-4950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0"/>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2"/>
            <a:stretch>
              <a:fillRect l="0" t="-89" r="0" b="-95"/>
            </a:stretch>
          </a:blipFill>
        </p:spPr>
      </p:sp>
      <p:sp>
        <p:nvSpPr>
          <p:cNvPr name="Freeform 3" id="3"/>
          <p:cNvSpPr/>
          <p:nvPr/>
        </p:nvSpPr>
        <p:spPr>
          <a:xfrm flipH="false" flipV="false" rot="0">
            <a:off x="16347685" y="513791"/>
            <a:ext cx="1578020" cy="1897907"/>
          </a:xfrm>
          <a:custGeom>
            <a:avLst/>
            <a:gdLst/>
            <a:ahLst/>
            <a:cxnLst/>
            <a:rect r="r" b="b" t="t" l="l"/>
            <a:pathLst>
              <a:path h="1897907" w="1578020">
                <a:moveTo>
                  <a:pt x="0" y="0"/>
                </a:moveTo>
                <a:lnTo>
                  <a:pt x="1578020" y="0"/>
                </a:lnTo>
                <a:lnTo>
                  <a:pt x="1578020" y="1897908"/>
                </a:lnTo>
                <a:lnTo>
                  <a:pt x="0" y="1897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1583" y="7590514"/>
            <a:ext cx="1008864" cy="1729612"/>
          </a:xfrm>
          <a:custGeom>
            <a:avLst/>
            <a:gdLst/>
            <a:ahLst/>
            <a:cxnLst/>
            <a:rect r="r" b="b" t="t" l="l"/>
            <a:pathLst>
              <a:path h="1729612" w="1008864">
                <a:moveTo>
                  <a:pt x="0" y="0"/>
                </a:moveTo>
                <a:lnTo>
                  <a:pt x="1008864" y="0"/>
                </a:lnTo>
                <a:lnTo>
                  <a:pt x="1008864" y="1729612"/>
                </a:lnTo>
                <a:lnTo>
                  <a:pt x="0" y="1729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7137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31425" y="1439034"/>
            <a:ext cx="152251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04-Conclusion</a:t>
            </a:r>
          </a:p>
        </p:txBody>
      </p:sp>
      <p:sp>
        <p:nvSpPr>
          <p:cNvPr name="TextBox 7" id="7"/>
          <p:cNvSpPr txBox="true"/>
          <p:nvPr/>
        </p:nvSpPr>
        <p:spPr>
          <a:xfrm rot="0">
            <a:off x="1531425" y="3020042"/>
            <a:ext cx="4511251" cy="581025"/>
          </a:xfrm>
          <a:prstGeom prst="rect">
            <a:avLst/>
          </a:prstGeom>
        </p:spPr>
        <p:txBody>
          <a:bodyPr anchor="t" rtlCol="false" tIns="0" lIns="0" bIns="0" rIns="0">
            <a:spAutoFit/>
          </a:bodyPr>
          <a:lstStyle/>
          <a:p>
            <a:pPr algn="l">
              <a:lnSpc>
                <a:spcPts val="4560"/>
              </a:lnSpc>
            </a:pPr>
            <a:r>
              <a:rPr lang="en-US" sz="3800" u="sng">
                <a:solidFill>
                  <a:srgbClr val="11214A"/>
                </a:solidFill>
                <a:latin typeface="Inter Bold"/>
                <a:ea typeface="Inter Bold"/>
                <a:cs typeface="Inter Bold"/>
                <a:sym typeface="Inter Bold"/>
              </a:rPr>
              <a:t>Recommendations</a:t>
            </a:r>
          </a:p>
        </p:txBody>
      </p:sp>
      <p:sp>
        <p:nvSpPr>
          <p:cNvPr name="TextBox 8" id="8"/>
          <p:cNvSpPr txBox="true"/>
          <p:nvPr/>
        </p:nvSpPr>
        <p:spPr>
          <a:xfrm rot="0">
            <a:off x="1531425" y="4115275"/>
            <a:ext cx="14290672" cy="54578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11214A"/>
                </a:solidFill>
                <a:latin typeface="Inter"/>
                <a:ea typeface="Inter"/>
                <a:cs typeface="Inter"/>
                <a:sym typeface="Inter"/>
              </a:rPr>
              <a:t>Consider structuring contracts that heavily incentivize performance metrics such as Home Runs, RBIs, and Wins. This approach not only rewards top-performing players but also aligns their incentives with team success.</a:t>
            </a:r>
          </a:p>
          <a:p>
            <a:pPr algn="l">
              <a:lnSpc>
                <a:spcPts val="3359"/>
              </a:lnSpc>
            </a:pPr>
          </a:p>
          <a:p>
            <a:pPr algn="l" marL="604519" indent="-302260" lvl="1">
              <a:lnSpc>
                <a:spcPts val="3359"/>
              </a:lnSpc>
              <a:buFont typeface="Arial"/>
              <a:buChar char="•"/>
            </a:pPr>
            <a:r>
              <a:rPr lang="en-US" sz="2799">
                <a:solidFill>
                  <a:srgbClr val="11214A"/>
                </a:solidFill>
                <a:latin typeface="Inter"/>
                <a:ea typeface="Inter"/>
                <a:cs typeface="Inter"/>
                <a:sym typeface="Inter"/>
              </a:rPr>
              <a:t>Recruitment and scouting efforts should prioritize players in the 30-39 age range, where performance and experience peak. However, teams should also strategically invest in younger players to ensure a pipeline of talent for the future.</a:t>
            </a:r>
          </a:p>
          <a:p>
            <a:pPr algn="l">
              <a:lnSpc>
                <a:spcPts val="3359"/>
              </a:lnSpc>
            </a:pPr>
          </a:p>
          <a:p>
            <a:pPr algn="l" marL="604519" indent="-302260" lvl="1">
              <a:lnSpc>
                <a:spcPts val="3359"/>
              </a:lnSpc>
              <a:buFont typeface="Arial"/>
              <a:buChar char="•"/>
            </a:pPr>
            <a:r>
              <a:rPr lang="en-US" sz="2799">
                <a:solidFill>
                  <a:srgbClr val="11214A"/>
                </a:solidFill>
                <a:latin typeface="Inter"/>
                <a:ea typeface="Inter"/>
                <a:cs typeface="Inter"/>
                <a:sym typeface="Inter"/>
              </a:rPr>
              <a:t>Given the importance of fielding performance metrics like Assists and Putouts, teams should enhance defensive training programs. This can help improve players' defensive skills, making them more valuable and potentially increasing their salaries.</a:t>
            </a:r>
          </a:p>
        </p:txBody>
      </p:sp>
      <p:sp>
        <p:nvSpPr>
          <p:cNvPr name="Freeform 9" id="9"/>
          <p:cNvSpPr/>
          <p:nvPr/>
        </p:nvSpPr>
        <p:spPr>
          <a:xfrm flipH="false" flipV="false" rot="0">
            <a:off x="-4950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9"/>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TextBox 3" id="3"/>
          <p:cNvSpPr txBox="true"/>
          <p:nvPr/>
        </p:nvSpPr>
        <p:spPr>
          <a:xfrm rot="0">
            <a:off x="4289625" y="8793525"/>
            <a:ext cx="9708750" cy="929550"/>
          </a:xfrm>
          <a:prstGeom prst="rect">
            <a:avLst/>
          </a:prstGeom>
        </p:spPr>
        <p:txBody>
          <a:bodyPr anchor="t" rtlCol="false" tIns="0" lIns="0" bIns="0" rIns="0">
            <a:spAutoFit/>
          </a:bodyPr>
          <a:lstStyle/>
          <a:p>
            <a:pPr algn="ctr">
              <a:lnSpc>
                <a:spcPts val="2879"/>
              </a:lnSpc>
            </a:pPr>
            <a:r>
              <a:rPr lang="en-US" sz="2400">
                <a:solidFill>
                  <a:srgbClr val="11214A"/>
                </a:solidFill>
                <a:latin typeface="Blinker Bold"/>
                <a:ea typeface="Blinker Bold"/>
                <a:cs typeface="Blinker Bold"/>
                <a:sym typeface="Blinker Bold"/>
              </a:rPr>
              <a:t>CREDITS:</a:t>
            </a:r>
            <a:r>
              <a:rPr lang="en-US" sz="2400">
                <a:solidFill>
                  <a:srgbClr val="11214A"/>
                </a:solidFill>
                <a:latin typeface="Blinker"/>
                <a:ea typeface="Blinker"/>
                <a:cs typeface="Blinker"/>
                <a:sym typeface="Blinker"/>
              </a:rPr>
              <a:t> This presentation template was created by </a:t>
            </a:r>
            <a:r>
              <a:rPr lang="en-US" sz="2400" u="sng">
                <a:solidFill>
                  <a:srgbClr val="11214A"/>
                </a:solidFill>
                <a:latin typeface="Blinker Bold"/>
                <a:ea typeface="Blinker Bold"/>
                <a:cs typeface="Blinker Bold"/>
                <a:sym typeface="Blinker Bold"/>
                <a:hlinkClick r:id="rId4" tooltip="https://bit.ly/3A1uf1Q"/>
              </a:rPr>
              <a:t>Slidesgo</a:t>
            </a:r>
            <a:r>
              <a:rPr lang="en-US" sz="2400">
                <a:solidFill>
                  <a:srgbClr val="11214A"/>
                </a:solidFill>
                <a:latin typeface="Blinker"/>
                <a:ea typeface="Blinker"/>
                <a:cs typeface="Blinker"/>
                <a:sym typeface="Blinker"/>
              </a:rPr>
              <a:t>, and includes icons by </a:t>
            </a:r>
            <a:r>
              <a:rPr lang="en-US" sz="2400" u="sng">
                <a:solidFill>
                  <a:srgbClr val="11214A"/>
                </a:solidFill>
                <a:latin typeface="Blinker Bold"/>
                <a:ea typeface="Blinker Bold"/>
                <a:cs typeface="Blinker Bold"/>
                <a:sym typeface="Blinker Bold"/>
                <a:hlinkClick r:id="rId5" tooltip="http://bit.ly/2TyoMsr"/>
              </a:rPr>
              <a:t>Flaticon</a:t>
            </a:r>
            <a:r>
              <a:rPr lang="en-US" sz="2400">
                <a:solidFill>
                  <a:srgbClr val="11214A"/>
                </a:solidFill>
                <a:latin typeface="Blinker"/>
                <a:ea typeface="Blinker"/>
                <a:cs typeface="Blinker"/>
                <a:sym typeface="Blinker"/>
              </a:rPr>
              <a:t>, and infographics &amp; images by </a:t>
            </a:r>
            <a:r>
              <a:rPr lang="en-US" sz="2400" u="sng">
                <a:solidFill>
                  <a:srgbClr val="11214A"/>
                </a:solidFill>
                <a:latin typeface="Blinker Bold"/>
                <a:ea typeface="Blinker Bold"/>
                <a:cs typeface="Blinker Bold"/>
                <a:sym typeface="Blinker Bold"/>
                <a:hlinkClick r:id="rId6" tooltip="http://bit.ly/2TtBDfr"/>
              </a:rPr>
              <a:t>Freepik</a:t>
            </a:r>
            <a:r>
              <a:rPr lang="en-US" sz="2400" u="sng">
                <a:solidFill>
                  <a:srgbClr val="11214A"/>
                </a:solidFill>
                <a:latin typeface="Blinker"/>
                <a:ea typeface="Blinker"/>
                <a:cs typeface="Blinker"/>
                <a:sym typeface="Blinker"/>
              </a:rPr>
              <a:t> </a:t>
            </a:r>
          </a:p>
        </p:txBody>
      </p:sp>
      <p:sp>
        <p:nvSpPr>
          <p:cNvPr name="Freeform 4" id="4"/>
          <p:cNvSpPr/>
          <p:nvPr/>
        </p:nvSpPr>
        <p:spPr>
          <a:xfrm flipH="false" flipV="false" rot="0">
            <a:off x="2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617137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2932725" y="5233727"/>
            <a:ext cx="12422550" cy="2609850"/>
          </a:xfrm>
          <a:prstGeom prst="rect">
            <a:avLst/>
          </a:prstGeom>
        </p:spPr>
        <p:txBody>
          <a:bodyPr anchor="t" rtlCol="false" tIns="0" lIns="0" bIns="0" rIns="0">
            <a:spAutoFit/>
          </a:bodyPr>
          <a:lstStyle/>
          <a:p>
            <a:pPr algn="ctr">
              <a:lnSpc>
                <a:spcPts val="20400"/>
              </a:lnSpc>
            </a:pPr>
            <a:r>
              <a:rPr lang="en-US" sz="17000">
                <a:solidFill>
                  <a:srgbClr val="11214A"/>
                </a:solidFill>
                <a:latin typeface="Inter Bold"/>
                <a:ea typeface="Inter Bold"/>
                <a:cs typeface="Inter Bold"/>
                <a:sym typeface="Inter Bold"/>
              </a:rPr>
              <a:t>Thanks!</a:t>
            </a:r>
          </a:p>
        </p:txBody>
      </p:sp>
      <p:sp>
        <p:nvSpPr>
          <p:cNvPr name="Freeform 9" id="9"/>
          <p:cNvSpPr/>
          <p:nvPr/>
        </p:nvSpPr>
        <p:spPr>
          <a:xfrm flipH="false" flipV="false" rot="0">
            <a:off x="6150338" y="1409550"/>
            <a:ext cx="5987325" cy="3367870"/>
          </a:xfrm>
          <a:custGeom>
            <a:avLst/>
            <a:gdLst/>
            <a:ahLst/>
            <a:cxnLst/>
            <a:rect r="r" b="b" t="t" l="l"/>
            <a:pathLst>
              <a:path h="3367870" w="5987325">
                <a:moveTo>
                  <a:pt x="0" y="0"/>
                </a:moveTo>
                <a:lnTo>
                  <a:pt x="5987324" y="0"/>
                </a:lnTo>
                <a:lnTo>
                  <a:pt x="5987324" y="3367870"/>
                </a:lnTo>
                <a:lnTo>
                  <a:pt x="0" y="3367870"/>
                </a:lnTo>
                <a:lnTo>
                  <a:pt x="0" y="0"/>
                </a:lnTo>
                <a:close/>
              </a:path>
            </a:pathLst>
          </a:custGeom>
          <a:blipFill>
            <a:blip r:embed="rId1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0" y="1"/>
            <a:ext cx="1834226" cy="1487863"/>
          </a:xfrm>
          <a:custGeom>
            <a:avLst/>
            <a:gdLst/>
            <a:ahLst/>
            <a:cxnLst/>
            <a:rect r="r" b="b" t="t" l="l"/>
            <a:pathLst>
              <a:path h="1487863" w="1834226">
                <a:moveTo>
                  <a:pt x="0" y="0"/>
                </a:moveTo>
                <a:lnTo>
                  <a:pt x="1834226" y="0"/>
                </a:lnTo>
                <a:lnTo>
                  <a:pt x="1834226" y="1487862"/>
                </a:lnTo>
                <a:lnTo>
                  <a:pt x="0" y="1487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 y="885920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1425" y="981475"/>
            <a:ext cx="15225150" cy="1514475"/>
          </a:xfrm>
          <a:prstGeom prst="rect">
            <a:avLst/>
          </a:prstGeom>
        </p:spPr>
        <p:txBody>
          <a:bodyPr anchor="t" rtlCol="false" tIns="0" lIns="0" bIns="0" rIns="0">
            <a:spAutoFit/>
          </a:bodyPr>
          <a:lstStyle/>
          <a:p>
            <a:pPr algn="l">
              <a:lnSpc>
                <a:spcPts val="11999"/>
              </a:lnSpc>
            </a:pPr>
            <a:r>
              <a:rPr lang="en-US" sz="9999">
                <a:solidFill>
                  <a:srgbClr val="11214A"/>
                </a:solidFill>
                <a:latin typeface="Inter Bold"/>
                <a:ea typeface="Inter Bold"/>
                <a:cs typeface="Inter Bold"/>
                <a:sym typeface="Inter Bold"/>
              </a:rPr>
              <a:t>Table of contents</a:t>
            </a:r>
          </a:p>
        </p:txBody>
      </p:sp>
      <p:sp>
        <p:nvSpPr>
          <p:cNvPr name="TextBox 6" id="6"/>
          <p:cNvSpPr txBox="true"/>
          <p:nvPr/>
        </p:nvSpPr>
        <p:spPr>
          <a:xfrm rot="0">
            <a:off x="3536925" y="3695701"/>
            <a:ext cx="4921350" cy="723900"/>
          </a:xfrm>
          <a:prstGeom prst="rect">
            <a:avLst/>
          </a:prstGeom>
        </p:spPr>
        <p:txBody>
          <a:bodyPr anchor="t" rtlCol="false" tIns="0" lIns="0" bIns="0" rIns="0">
            <a:spAutoFit/>
          </a:bodyPr>
          <a:lstStyle/>
          <a:p>
            <a:pPr algn="l">
              <a:lnSpc>
                <a:spcPts val="5759"/>
              </a:lnSpc>
            </a:pPr>
            <a:r>
              <a:rPr lang="en-US" sz="4800">
                <a:solidFill>
                  <a:srgbClr val="11214A"/>
                </a:solidFill>
                <a:latin typeface="Inter Bold"/>
                <a:ea typeface="Inter Bold"/>
                <a:cs typeface="Inter Bold"/>
                <a:sym typeface="Inter Bold"/>
              </a:rPr>
              <a:t>Introduction</a:t>
            </a:r>
          </a:p>
        </p:txBody>
      </p:sp>
      <p:sp>
        <p:nvSpPr>
          <p:cNvPr name="TextBox 7" id="7"/>
          <p:cNvSpPr txBox="true"/>
          <p:nvPr/>
        </p:nvSpPr>
        <p:spPr>
          <a:xfrm rot="0">
            <a:off x="1517875" y="3552562"/>
            <a:ext cx="1723950" cy="1514475"/>
          </a:xfrm>
          <a:prstGeom prst="rect">
            <a:avLst/>
          </a:prstGeom>
        </p:spPr>
        <p:txBody>
          <a:bodyPr anchor="t" rtlCol="false" tIns="0" lIns="0" bIns="0" rIns="0">
            <a:spAutoFit/>
          </a:bodyPr>
          <a:lstStyle/>
          <a:p>
            <a:pPr algn="ctr">
              <a:lnSpc>
                <a:spcPts val="11999"/>
              </a:lnSpc>
            </a:pPr>
            <a:r>
              <a:rPr lang="en-US" sz="9999">
                <a:solidFill>
                  <a:srgbClr val="11214A"/>
                </a:solidFill>
                <a:latin typeface="Inter Bold"/>
                <a:ea typeface="Inter Bold"/>
                <a:cs typeface="Inter Bold"/>
                <a:sym typeface="Inter Bold"/>
              </a:rPr>
              <a:t>01</a:t>
            </a:r>
          </a:p>
        </p:txBody>
      </p:sp>
      <p:sp>
        <p:nvSpPr>
          <p:cNvPr name="TextBox 8" id="8"/>
          <p:cNvSpPr txBox="true"/>
          <p:nvPr/>
        </p:nvSpPr>
        <p:spPr>
          <a:xfrm rot="0">
            <a:off x="11835225" y="3695701"/>
            <a:ext cx="4921350" cy="1447800"/>
          </a:xfrm>
          <a:prstGeom prst="rect">
            <a:avLst/>
          </a:prstGeom>
        </p:spPr>
        <p:txBody>
          <a:bodyPr anchor="t" rtlCol="false" tIns="0" lIns="0" bIns="0" rIns="0">
            <a:spAutoFit/>
          </a:bodyPr>
          <a:lstStyle/>
          <a:p>
            <a:pPr algn="l">
              <a:lnSpc>
                <a:spcPts val="5759"/>
              </a:lnSpc>
            </a:pPr>
            <a:r>
              <a:rPr lang="en-US" sz="4800">
                <a:solidFill>
                  <a:srgbClr val="11214A"/>
                </a:solidFill>
                <a:latin typeface="Inter Bold"/>
                <a:ea typeface="Inter Bold"/>
                <a:cs typeface="Inter Bold"/>
                <a:sym typeface="Inter Bold"/>
              </a:rPr>
              <a:t>Data Exploration</a:t>
            </a:r>
          </a:p>
        </p:txBody>
      </p:sp>
      <p:sp>
        <p:nvSpPr>
          <p:cNvPr name="TextBox 9" id="9"/>
          <p:cNvSpPr txBox="true"/>
          <p:nvPr/>
        </p:nvSpPr>
        <p:spPr>
          <a:xfrm rot="0">
            <a:off x="9823125" y="3552562"/>
            <a:ext cx="1723950" cy="1514475"/>
          </a:xfrm>
          <a:prstGeom prst="rect">
            <a:avLst/>
          </a:prstGeom>
        </p:spPr>
        <p:txBody>
          <a:bodyPr anchor="t" rtlCol="false" tIns="0" lIns="0" bIns="0" rIns="0">
            <a:spAutoFit/>
          </a:bodyPr>
          <a:lstStyle/>
          <a:p>
            <a:pPr algn="ctr">
              <a:lnSpc>
                <a:spcPts val="11999"/>
              </a:lnSpc>
            </a:pPr>
            <a:r>
              <a:rPr lang="en-US" sz="9999">
                <a:solidFill>
                  <a:srgbClr val="11214A"/>
                </a:solidFill>
                <a:latin typeface="Inter Bold"/>
                <a:ea typeface="Inter Bold"/>
                <a:cs typeface="Inter Bold"/>
                <a:sym typeface="Inter Bold"/>
              </a:rPr>
              <a:t>02</a:t>
            </a:r>
          </a:p>
        </p:txBody>
      </p:sp>
      <p:sp>
        <p:nvSpPr>
          <p:cNvPr name="TextBox 10" id="10"/>
          <p:cNvSpPr txBox="true"/>
          <p:nvPr/>
        </p:nvSpPr>
        <p:spPr>
          <a:xfrm rot="0">
            <a:off x="3536925" y="6829487"/>
            <a:ext cx="5220247" cy="1447800"/>
          </a:xfrm>
          <a:prstGeom prst="rect">
            <a:avLst/>
          </a:prstGeom>
        </p:spPr>
        <p:txBody>
          <a:bodyPr anchor="t" rtlCol="false" tIns="0" lIns="0" bIns="0" rIns="0">
            <a:spAutoFit/>
          </a:bodyPr>
          <a:lstStyle/>
          <a:p>
            <a:pPr algn="l">
              <a:lnSpc>
                <a:spcPts val="5759"/>
              </a:lnSpc>
            </a:pPr>
            <a:r>
              <a:rPr lang="en-US" sz="4800">
                <a:solidFill>
                  <a:srgbClr val="11214A"/>
                </a:solidFill>
                <a:latin typeface="Inter Bold"/>
                <a:ea typeface="Inter Bold"/>
                <a:cs typeface="Inter Bold"/>
                <a:sym typeface="Inter Bold"/>
              </a:rPr>
              <a:t>Machine Learning Models</a:t>
            </a:r>
          </a:p>
        </p:txBody>
      </p:sp>
      <p:sp>
        <p:nvSpPr>
          <p:cNvPr name="TextBox 11" id="11"/>
          <p:cNvSpPr txBox="true"/>
          <p:nvPr/>
        </p:nvSpPr>
        <p:spPr>
          <a:xfrm rot="0">
            <a:off x="1517875" y="6762812"/>
            <a:ext cx="1723950" cy="1514475"/>
          </a:xfrm>
          <a:prstGeom prst="rect">
            <a:avLst/>
          </a:prstGeom>
        </p:spPr>
        <p:txBody>
          <a:bodyPr anchor="t" rtlCol="false" tIns="0" lIns="0" bIns="0" rIns="0">
            <a:spAutoFit/>
          </a:bodyPr>
          <a:lstStyle/>
          <a:p>
            <a:pPr algn="ctr">
              <a:lnSpc>
                <a:spcPts val="11999"/>
              </a:lnSpc>
            </a:pPr>
            <a:r>
              <a:rPr lang="en-US" sz="9999">
                <a:solidFill>
                  <a:srgbClr val="11214A"/>
                </a:solidFill>
                <a:latin typeface="Inter Bold"/>
                <a:ea typeface="Inter Bold"/>
                <a:cs typeface="Inter Bold"/>
                <a:sym typeface="Inter Bold"/>
              </a:rPr>
              <a:t>03</a:t>
            </a:r>
          </a:p>
        </p:txBody>
      </p:sp>
      <p:sp>
        <p:nvSpPr>
          <p:cNvPr name="TextBox 12" id="12"/>
          <p:cNvSpPr txBox="true"/>
          <p:nvPr/>
        </p:nvSpPr>
        <p:spPr>
          <a:xfrm rot="0">
            <a:off x="11842125" y="7158100"/>
            <a:ext cx="4921350" cy="723900"/>
          </a:xfrm>
          <a:prstGeom prst="rect">
            <a:avLst/>
          </a:prstGeom>
        </p:spPr>
        <p:txBody>
          <a:bodyPr anchor="t" rtlCol="false" tIns="0" lIns="0" bIns="0" rIns="0">
            <a:spAutoFit/>
          </a:bodyPr>
          <a:lstStyle/>
          <a:p>
            <a:pPr algn="l">
              <a:lnSpc>
                <a:spcPts val="5759"/>
              </a:lnSpc>
            </a:pPr>
            <a:r>
              <a:rPr lang="en-US" sz="4800">
                <a:solidFill>
                  <a:srgbClr val="11214A"/>
                </a:solidFill>
                <a:latin typeface="Inter Bold"/>
                <a:ea typeface="Inter Bold"/>
                <a:cs typeface="Inter Bold"/>
                <a:sym typeface="Inter Bold"/>
              </a:rPr>
              <a:t>Conclusion</a:t>
            </a:r>
          </a:p>
        </p:txBody>
      </p:sp>
      <p:sp>
        <p:nvSpPr>
          <p:cNvPr name="TextBox 13" id="13"/>
          <p:cNvSpPr txBox="true"/>
          <p:nvPr/>
        </p:nvSpPr>
        <p:spPr>
          <a:xfrm rot="0">
            <a:off x="9823125" y="6762812"/>
            <a:ext cx="2019000" cy="1514475"/>
          </a:xfrm>
          <a:prstGeom prst="rect">
            <a:avLst/>
          </a:prstGeom>
        </p:spPr>
        <p:txBody>
          <a:bodyPr anchor="t" rtlCol="false" tIns="0" lIns="0" bIns="0" rIns="0">
            <a:spAutoFit/>
          </a:bodyPr>
          <a:lstStyle/>
          <a:p>
            <a:pPr algn="ctr">
              <a:lnSpc>
                <a:spcPts val="11999"/>
              </a:lnSpc>
            </a:pPr>
            <a:r>
              <a:rPr lang="en-US" sz="9999">
                <a:solidFill>
                  <a:srgbClr val="11214A"/>
                </a:solidFill>
                <a:latin typeface="Inter Bold"/>
                <a:ea typeface="Inter Bold"/>
                <a:cs typeface="Inter Bold"/>
                <a:sym typeface="Inter Bold"/>
              </a:rPr>
              <a:t>04</a:t>
            </a:r>
          </a:p>
        </p:txBody>
      </p:sp>
      <p:sp>
        <p:nvSpPr>
          <p:cNvPr name="Freeform 14" id="14"/>
          <p:cNvSpPr/>
          <p:nvPr/>
        </p:nvSpPr>
        <p:spPr>
          <a:xfrm flipH="false" flipV="false" rot="0">
            <a:off x="15704999" y="1078994"/>
            <a:ext cx="2313083" cy="2419913"/>
          </a:xfrm>
          <a:custGeom>
            <a:avLst/>
            <a:gdLst/>
            <a:ahLst/>
            <a:cxnLst/>
            <a:rect r="r" b="b" t="t" l="l"/>
            <a:pathLst>
              <a:path h="2419913" w="2313083">
                <a:moveTo>
                  <a:pt x="0" y="0"/>
                </a:moveTo>
                <a:lnTo>
                  <a:pt x="2313082" y="0"/>
                </a:lnTo>
                <a:lnTo>
                  <a:pt x="2313082" y="2419914"/>
                </a:lnTo>
                <a:lnTo>
                  <a:pt x="0" y="24199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238861" y="156002"/>
            <a:ext cx="1845058" cy="1845968"/>
          </a:xfrm>
          <a:custGeom>
            <a:avLst/>
            <a:gdLst/>
            <a:ahLst/>
            <a:cxnLst/>
            <a:rect r="r" b="b" t="t" l="l"/>
            <a:pathLst>
              <a:path h="1845968" w="1845058">
                <a:moveTo>
                  <a:pt x="0" y="0"/>
                </a:moveTo>
                <a:lnTo>
                  <a:pt x="1845058" y="0"/>
                </a:lnTo>
                <a:lnTo>
                  <a:pt x="1845058" y="1845968"/>
                </a:lnTo>
                <a:lnTo>
                  <a:pt x="0" y="1845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131825" y="4219576"/>
            <a:ext cx="10638300" cy="18383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Introduction</a:t>
            </a:r>
          </a:p>
        </p:txBody>
      </p:sp>
      <p:sp>
        <p:nvSpPr>
          <p:cNvPr name="TextBox 6" id="6"/>
          <p:cNvSpPr txBox="true"/>
          <p:nvPr/>
        </p:nvSpPr>
        <p:spPr>
          <a:xfrm rot="0">
            <a:off x="13993775" y="2591756"/>
            <a:ext cx="2776350" cy="18383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01</a:t>
            </a:r>
          </a:p>
        </p:txBody>
      </p:sp>
      <p:sp>
        <p:nvSpPr>
          <p:cNvPr name="Freeform 7" id="7"/>
          <p:cNvSpPr/>
          <p:nvPr/>
        </p:nvSpPr>
        <p:spPr>
          <a:xfrm flipH="false" flipV="false" rot="0">
            <a:off x="1426428" y="3368044"/>
            <a:ext cx="8109076" cy="5839938"/>
          </a:xfrm>
          <a:custGeom>
            <a:avLst/>
            <a:gdLst/>
            <a:ahLst/>
            <a:cxnLst/>
            <a:rect r="r" b="b" t="t" l="l"/>
            <a:pathLst>
              <a:path h="5839938" w="8109076">
                <a:moveTo>
                  <a:pt x="0" y="0"/>
                </a:moveTo>
                <a:lnTo>
                  <a:pt x="8109076" y="0"/>
                </a:lnTo>
                <a:lnTo>
                  <a:pt x="8109076" y="5839938"/>
                </a:lnTo>
                <a:lnTo>
                  <a:pt x="0" y="58399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532413" y="7107443"/>
            <a:ext cx="3361066" cy="3122756"/>
          </a:xfrm>
          <a:custGeom>
            <a:avLst/>
            <a:gdLst/>
            <a:ahLst/>
            <a:cxnLst/>
            <a:rect r="r" b="b" t="t" l="l"/>
            <a:pathLst>
              <a:path h="3122756" w="3361066">
                <a:moveTo>
                  <a:pt x="0" y="0"/>
                </a:moveTo>
                <a:lnTo>
                  <a:pt x="3361066" y="0"/>
                </a:lnTo>
                <a:lnTo>
                  <a:pt x="3361066" y="3122756"/>
                </a:lnTo>
                <a:lnTo>
                  <a:pt x="0" y="31227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2"/>
            <a:stretch>
              <a:fillRect l="0" t="-89" r="0" b="-95"/>
            </a:stretch>
          </a:blipFill>
        </p:spPr>
      </p:sp>
      <p:sp>
        <p:nvSpPr>
          <p:cNvPr name="Freeform 3" id="3"/>
          <p:cNvSpPr/>
          <p:nvPr/>
        </p:nvSpPr>
        <p:spPr>
          <a:xfrm flipH="true" flipV="false" rot="731797">
            <a:off x="10070004" y="123304"/>
            <a:ext cx="6519867" cy="5387864"/>
          </a:xfrm>
          <a:custGeom>
            <a:avLst/>
            <a:gdLst/>
            <a:ahLst/>
            <a:cxnLst/>
            <a:rect r="r" b="b" t="t" l="l"/>
            <a:pathLst>
              <a:path h="5387864" w="6519867">
                <a:moveTo>
                  <a:pt x="6519867" y="0"/>
                </a:moveTo>
                <a:lnTo>
                  <a:pt x="0" y="0"/>
                </a:lnTo>
                <a:lnTo>
                  <a:pt x="0" y="5387864"/>
                </a:lnTo>
                <a:lnTo>
                  <a:pt x="6519867" y="5387864"/>
                </a:lnTo>
                <a:lnTo>
                  <a:pt x="651986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31425" y="1400025"/>
            <a:ext cx="7612577"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01-Introduction</a:t>
            </a:r>
          </a:p>
        </p:txBody>
      </p:sp>
      <p:grpSp>
        <p:nvGrpSpPr>
          <p:cNvPr name="Group 6" id="6"/>
          <p:cNvGrpSpPr/>
          <p:nvPr/>
        </p:nvGrpSpPr>
        <p:grpSpPr>
          <a:xfrm rot="0">
            <a:off x="896753" y="4158524"/>
            <a:ext cx="2769164" cy="2436646"/>
            <a:chOff x="0" y="0"/>
            <a:chExt cx="3692219" cy="3248861"/>
          </a:xfrm>
        </p:grpSpPr>
        <p:grpSp>
          <p:nvGrpSpPr>
            <p:cNvPr name="Group 7" id="7"/>
            <p:cNvGrpSpPr/>
            <p:nvPr/>
          </p:nvGrpSpPr>
          <p:grpSpPr>
            <a:xfrm rot="0">
              <a:off x="0" y="0"/>
              <a:ext cx="3692219" cy="3248861"/>
              <a:chOff x="0" y="0"/>
              <a:chExt cx="1110683" cy="977314"/>
            </a:xfrm>
          </p:grpSpPr>
          <p:sp>
            <p:nvSpPr>
              <p:cNvPr name="Freeform 8" id="8"/>
              <p:cNvSpPr/>
              <p:nvPr/>
            </p:nvSpPr>
            <p:spPr>
              <a:xfrm flipH="false" flipV="false" rot="0">
                <a:off x="0" y="0"/>
                <a:ext cx="1110683" cy="977314"/>
              </a:xfrm>
              <a:custGeom>
                <a:avLst/>
                <a:gdLst/>
                <a:ahLst/>
                <a:cxnLst/>
                <a:rect r="r" b="b" t="t" l="l"/>
                <a:pathLst>
                  <a:path h="977314" w="1110683">
                    <a:moveTo>
                      <a:pt x="142584" y="0"/>
                    </a:moveTo>
                    <a:lnTo>
                      <a:pt x="968100" y="0"/>
                    </a:lnTo>
                    <a:cubicBezTo>
                      <a:pt x="1046847" y="0"/>
                      <a:pt x="1110683" y="63837"/>
                      <a:pt x="1110683" y="142584"/>
                    </a:cubicBezTo>
                    <a:lnTo>
                      <a:pt x="1110683" y="834730"/>
                    </a:lnTo>
                    <a:cubicBezTo>
                      <a:pt x="1110683" y="913477"/>
                      <a:pt x="1046847" y="977314"/>
                      <a:pt x="968100" y="977314"/>
                    </a:cubicBezTo>
                    <a:lnTo>
                      <a:pt x="142584" y="977314"/>
                    </a:lnTo>
                    <a:cubicBezTo>
                      <a:pt x="104768" y="977314"/>
                      <a:pt x="68501" y="962292"/>
                      <a:pt x="41762" y="935552"/>
                    </a:cubicBezTo>
                    <a:cubicBezTo>
                      <a:pt x="15022" y="908812"/>
                      <a:pt x="0" y="872545"/>
                      <a:pt x="0" y="834730"/>
                    </a:cubicBezTo>
                    <a:lnTo>
                      <a:pt x="0" y="142584"/>
                    </a:lnTo>
                    <a:cubicBezTo>
                      <a:pt x="0" y="63837"/>
                      <a:pt x="63837" y="0"/>
                      <a:pt x="142584" y="0"/>
                    </a:cubicBezTo>
                    <a:close/>
                  </a:path>
                </a:pathLst>
              </a:custGeom>
              <a:solidFill>
                <a:srgbClr val="9FA6EE"/>
              </a:solidFill>
            </p:spPr>
          </p:sp>
          <p:sp>
            <p:nvSpPr>
              <p:cNvPr name="TextBox 9" id="9"/>
              <p:cNvSpPr txBox="true"/>
              <p:nvPr/>
            </p:nvSpPr>
            <p:spPr>
              <a:xfrm>
                <a:off x="0" y="-66675"/>
                <a:ext cx="1110683" cy="1043989"/>
              </a:xfrm>
              <a:prstGeom prst="rect">
                <a:avLst/>
              </a:prstGeom>
            </p:spPr>
            <p:txBody>
              <a:bodyPr anchor="ctr" rtlCol="false" tIns="33358" lIns="33358" bIns="33358" rIns="33358"/>
              <a:lstStyle/>
              <a:p>
                <a:pPr algn="ctr">
                  <a:lnSpc>
                    <a:spcPts val="2800"/>
                  </a:lnSpc>
                </a:pPr>
              </a:p>
            </p:txBody>
          </p:sp>
        </p:grpSp>
        <p:sp>
          <p:nvSpPr>
            <p:cNvPr name="Freeform 10" id="10"/>
            <p:cNvSpPr/>
            <p:nvPr/>
          </p:nvSpPr>
          <p:spPr>
            <a:xfrm flipH="false" flipV="false" rot="0">
              <a:off x="1105736" y="441802"/>
              <a:ext cx="1480747" cy="1480747"/>
            </a:xfrm>
            <a:custGeom>
              <a:avLst/>
              <a:gdLst/>
              <a:ahLst/>
              <a:cxnLst/>
              <a:rect r="r" b="b" t="t" l="l"/>
              <a:pathLst>
                <a:path h="1480747" w="1480747">
                  <a:moveTo>
                    <a:pt x="0" y="0"/>
                  </a:moveTo>
                  <a:lnTo>
                    <a:pt x="1480747" y="0"/>
                  </a:lnTo>
                  <a:lnTo>
                    <a:pt x="1480747" y="1480747"/>
                  </a:lnTo>
                  <a:lnTo>
                    <a:pt x="0" y="14807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980135" y="2040038"/>
              <a:ext cx="1606349" cy="795655"/>
            </a:xfrm>
            <a:prstGeom prst="rect">
              <a:avLst/>
            </a:prstGeom>
          </p:spPr>
          <p:txBody>
            <a:bodyPr anchor="t" rtlCol="false" tIns="0" lIns="0" bIns="0" rIns="0">
              <a:spAutoFit/>
            </a:bodyPr>
            <a:lstStyle/>
            <a:p>
              <a:pPr algn="ctr">
                <a:lnSpc>
                  <a:spcPts val="5039"/>
                </a:lnSpc>
              </a:pPr>
              <a:r>
                <a:rPr lang="en-US" sz="3599">
                  <a:solidFill>
                    <a:srgbClr val="1C1C1C"/>
                  </a:solidFill>
                  <a:latin typeface="Canva Sans 2 Bold"/>
                  <a:ea typeface="Canva Sans 2 Bold"/>
                  <a:cs typeface="Canva Sans 2 Bold"/>
                  <a:sym typeface="Canva Sans 2 Bold"/>
                </a:rPr>
                <a:t>AIM</a:t>
              </a:r>
            </a:p>
          </p:txBody>
        </p:sp>
      </p:grpSp>
      <p:grpSp>
        <p:nvGrpSpPr>
          <p:cNvPr name="Group 12" id="12"/>
          <p:cNvGrpSpPr/>
          <p:nvPr/>
        </p:nvGrpSpPr>
        <p:grpSpPr>
          <a:xfrm rot="0">
            <a:off x="9741909" y="4158524"/>
            <a:ext cx="2769164" cy="2436646"/>
            <a:chOff x="0" y="0"/>
            <a:chExt cx="3692219" cy="3248861"/>
          </a:xfrm>
        </p:grpSpPr>
        <p:grpSp>
          <p:nvGrpSpPr>
            <p:cNvPr name="Group 13" id="13"/>
            <p:cNvGrpSpPr/>
            <p:nvPr/>
          </p:nvGrpSpPr>
          <p:grpSpPr>
            <a:xfrm rot="0">
              <a:off x="0" y="0"/>
              <a:ext cx="3692219" cy="3248861"/>
              <a:chOff x="0" y="0"/>
              <a:chExt cx="1110683" cy="977314"/>
            </a:xfrm>
          </p:grpSpPr>
          <p:sp>
            <p:nvSpPr>
              <p:cNvPr name="Freeform 14" id="14"/>
              <p:cNvSpPr/>
              <p:nvPr/>
            </p:nvSpPr>
            <p:spPr>
              <a:xfrm flipH="false" flipV="false" rot="0">
                <a:off x="0" y="0"/>
                <a:ext cx="1110683" cy="977314"/>
              </a:xfrm>
              <a:custGeom>
                <a:avLst/>
                <a:gdLst/>
                <a:ahLst/>
                <a:cxnLst/>
                <a:rect r="r" b="b" t="t" l="l"/>
                <a:pathLst>
                  <a:path h="977314" w="1110683">
                    <a:moveTo>
                      <a:pt x="142584" y="0"/>
                    </a:moveTo>
                    <a:lnTo>
                      <a:pt x="968100" y="0"/>
                    </a:lnTo>
                    <a:cubicBezTo>
                      <a:pt x="1046847" y="0"/>
                      <a:pt x="1110683" y="63837"/>
                      <a:pt x="1110683" y="142584"/>
                    </a:cubicBezTo>
                    <a:lnTo>
                      <a:pt x="1110683" y="834730"/>
                    </a:lnTo>
                    <a:cubicBezTo>
                      <a:pt x="1110683" y="913477"/>
                      <a:pt x="1046847" y="977314"/>
                      <a:pt x="968100" y="977314"/>
                    </a:cubicBezTo>
                    <a:lnTo>
                      <a:pt x="142584" y="977314"/>
                    </a:lnTo>
                    <a:cubicBezTo>
                      <a:pt x="104768" y="977314"/>
                      <a:pt x="68501" y="962292"/>
                      <a:pt x="41762" y="935552"/>
                    </a:cubicBezTo>
                    <a:cubicBezTo>
                      <a:pt x="15022" y="908812"/>
                      <a:pt x="0" y="872545"/>
                      <a:pt x="0" y="834730"/>
                    </a:cubicBezTo>
                    <a:lnTo>
                      <a:pt x="0" y="142584"/>
                    </a:lnTo>
                    <a:cubicBezTo>
                      <a:pt x="0" y="63837"/>
                      <a:pt x="63837" y="0"/>
                      <a:pt x="142584" y="0"/>
                    </a:cubicBezTo>
                    <a:close/>
                  </a:path>
                </a:pathLst>
              </a:custGeom>
              <a:solidFill>
                <a:srgbClr val="9FA6EE"/>
              </a:solidFill>
            </p:spPr>
          </p:sp>
          <p:sp>
            <p:nvSpPr>
              <p:cNvPr name="TextBox 15" id="15"/>
              <p:cNvSpPr txBox="true"/>
              <p:nvPr/>
            </p:nvSpPr>
            <p:spPr>
              <a:xfrm>
                <a:off x="0" y="-66675"/>
                <a:ext cx="1110683" cy="1043989"/>
              </a:xfrm>
              <a:prstGeom prst="rect">
                <a:avLst/>
              </a:prstGeom>
            </p:spPr>
            <p:txBody>
              <a:bodyPr anchor="ctr" rtlCol="false" tIns="33358" lIns="33358" bIns="33358" rIns="33358"/>
              <a:lstStyle/>
              <a:p>
                <a:pPr algn="ctr">
                  <a:lnSpc>
                    <a:spcPts val="2800"/>
                  </a:lnSpc>
                </a:pPr>
              </a:p>
            </p:txBody>
          </p:sp>
        </p:grpSp>
        <p:sp>
          <p:nvSpPr>
            <p:cNvPr name="TextBox 16" id="16"/>
            <p:cNvSpPr txBox="true"/>
            <p:nvPr/>
          </p:nvSpPr>
          <p:spPr>
            <a:xfrm rot="0">
              <a:off x="363990" y="1960162"/>
              <a:ext cx="2964239" cy="795655"/>
            </a:xfrm>
            <a:prstGeom prst="rect">
              <a:avLst/>
            </a:prstGeom>
          </p:spPr>
          <p:txBody>
            <a:bodyPr anchor="t" rtlCol="false" tIns="0" lIns="0" bIns="0" rIns="0">
              <a:spAutoFit/>
            </a:bodyPr>
            <a:lstStyle/>
            <a:p>
              <a:pPr algn="ctr">
                <a:lnSpc>
                  <a:spcPts val="5039"/>
                </a:lnSpc>
              </a:pPr>
              <a:r>
                <a:rPr lang="en-US" sz="3599">
                  <a:solidFill>
                    <a:srgbClr val="1C1C1C"/>
                  </a:solidFill>
                  <a:latin typeface="Canva Sans 2 Bold"/>
                  <a:ea typeface="Canva Sans 2 Bold"/>
                  <a:cs typeface="Canva Sans 2 Bold"/>
                  <a:sym typeface="Canva Sans 2 Bold"/>
                </a:rPr>
                <a:t>Outcome</a:t>
              </a:r>
            </a:p>
          </p:txBody>
        </p:sp>
        <p:sp>
          <p:nvSpPr>
            <p:cNvPr name="Freeform 17" id="17"/>
            <p:cNvSpPr/>
            <p:nvPr/>
          </p:nvSpPr>
          <p:spPr>
            <a:xfrm flipH="false" flipV="false" rot="0">
              <a:off x="1206660" y="344075"/>
              <a:ext cx="1278899" cy="1682762"/>
            </a:xfrm>
            <a:custGeom>
              <a:avLst/>
              <a:gdLst/>
              <a:ahLst/>
              <a:cxnLst/>
              <a:rect r="r" b="b" t="t" l="l"/>
              <a:pathLst>
                <a:path h="1682762" w="1278899">
                  <a:moveTo>
                    <a:pt x="0" y="0"/>
                  </a:moveTo>
                  <a:lnTo>
                    <a:pt x="1278899" y="0"/>
                  </a:lnTo>
                  <a:lnTo>
                    <a:pt x="1278899" y="1682762"/>
                  </a:lnTo>
                  <a:lnTo>
                    <a:pt x="0" y="16827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8" id="18"/>
          <p:cNvGrpSpPr/>
          <p:nvPr/>
        </p:nvGrpSpPr>
        <p:grpSpPr>
          <a:xfrm rot="0">
            <a:off x="14316264" y="4158524"/>
            <a:ext cx="2769164" cy="2436646"/>
            <a:chOff x="0" y="0"/>
            <a:chExt cx="3692219" cy="3248861"/>
          </a:xfrm>
        </p:grpSpPr>
        <p:grpSp>
          <p:nvGrpSpPr>
            <p:cNvPr name="Group 19" id="19"/>
            <p:cNvGrpSpPr/>
            <p:nvPr/>
          </p:nvGrpSpPr>
          <p:grpSpPr>
            <a:xfrm rot="0">
              <a:off x="0" y="0"/>
              <a:ext cx="3692219" cy="3248861"/>
              <a:chOff x="0" y="0"/>
              <a:chExt cx="1110683" cy="977314"/>
            </a:xfrm>
          </p:grpSpPr>
          <p:sp>
            <p:nvSpPr>
              <p:cNvPr name="Freeform 20" id="20"/>
              <p:cNvSpPr/>
              <p:nvPr/>
            </p:nvSpPr>
            <p:spPr>
              <a:xfrm flipH="false" flipV="false" rot="0">
                <a:off x="0" y="0"/>
                <a:ext cx="1110683" cy="977314"/>
              </a:xfrm>
              <a:custGeom>
                <a:avLst/>
                <a:gdLst/>
                <a:ahLst/>
                <a:cxnLst/>
                <a:rect r="r" b="b" t="t" l="l"/>
                <a:pathLst>
                  <a:path h="977314" w="1110683">
                    <a:moveTo>
                      <a:pt x="142584" y="0"/>
                    </a:moveTo>
                    <a:lnTo>
                      <a:pt x="968100" y="0"/>
                    </a:lnTo>
                    <a:cubicBezTo>
                      <a:pt x="1046847" y="0"/>
                      <a:pt x="1110683" y="63837"/>
                      <a:pt x="1110683" y="142584"/>
                    </a:cubicBezTo>
                    <a:lnTo>
                      <a:pt x="1110683" y="834730"/>
                    </a:lnTo>
                    <a:cubicBezTo>
                      <a:pt x="1110683" y="913477"/>
                      <a:pt x="1046847" y="977314"/>
                      <a:pt x="968100" y="977314"/>
                    </a:cubicBezTo>
                    <a:lnTo>
                      <a:pt x="142584" y="977314"/>
                    </a:lnTo>
                    <a:cubicBezTo>
                      <a:pt x="104768" y="977314"/>
                      <a:pt x="68501" y="962292"/>
                      <a:pt x="41762" y="935552"/>
                    </a:cubicBezTo>
                    <a:cubicBezTo>
                      <a:pt x="15022" y="908812"/>
                      <a:pt x="0" y="872545"/>
                      <a:pt x="0" y="834730"/>
                    </a:cubicBezTo>
                    <a:lnTo>
                      <a:pt x="0" y="142584"/>
                    </a:lnTo>
                    <a:cubicBezTo>
                      <a:pt x="0" y="63837"/>
                      <a:pt x="63837" y="0"/>
                      <a:pt x="142584" y="0"/>
                    </a:cubicBezTo>
                    <a:close/>
                  </a:path>
                </a:pathLst>
              </a:custGeom>
              <a:solidFill>
                <a:srgbClr val="9FA6EE"/>
              </a:solidFill>
            </p:spPr>
          </p:sp>
          <p:sp>
            <p:nvSpPr>
              <p:cNvPr name="TextBox 21" id="21"/>
              <p:cNvSpPr txBox="true"/>
              <p:nvPr/>
            </p:nvSpPr>
            <p:spPr>
              <a:xfrm>
                <a:off x="0" y="-66675"/>
                <a:ext cx="1110683" cy="1043989"/>
              </a:xfrm>
              <a:prstGeom prst="rect">
                <a:avLst/>
              </a:prstGeom>
            </p:spPr>
            <p:txBody>
              <a:bodyPr anchor="ctr" rtlCol="false" tIns="33358" lIns="33358" bIns="33358" rIns="33358"/>
              <a:lstStyle/>
              <a:p>
                <a:pPr algn="ctr">
                  <a:lnSpc>
                    <a:spcPts val="2800"/>
                  </a:lnSpc>
                </a:pPr>
              </a:p>
            </p:txBody>
          </p:sp>
        </p:grpSp>
        <p:sp>
          <p:nvSpPr>
            <p:cNvPr name="TextBox 22" id="22"/>
            <p:cNvSpPr txBox="true"/>
            <p:nvPr/>
          </p:nvSpPr>
          <p:spPr>
            <a:xfrm rot="0">
              <a:off x="517498" y="2059422"/>
              <a:ext cx="2657224" cy="795655"/>
            </a:xfrm>
            <a:prstGeom prst="rect">
              <a:avLst/>
            </a:prstGeom>
          </p:spPr>
          <p:txBody>
            <a:bodyPr anchor="t" rtlCol="false" tIns="0" lIns="0" bIns="0" rIns="0">
              <a:spAutoFit/>
            </a:bodyPr>
            <a:lstStyle/>
            <a:p>
              <a:pPr algn="ctr">
                <a:lnSpc>
                  <a:spcPts val="5039"/>
                </a:lnSpc>
              </a:pPr>
              <a:r>
                <a:rPr lang="en-US" sz="3599">
                  <a:solidFill>
                    <a:srgbClr val="1C1C1C"/>
                  </a:solidFill>
                  <a:latin typeface="Canva Sans 2 Bold"/>
                  <a:ea typeface="Canva Sans 2 Bold"/>
                  <a:cs typeface="Canva Sans 2 Bold"/>
                  <a:sym typeface="Canva Sans 2 Bold"/>
                </a:rPr>
                <a:t>Datasets</a:t>
              </a:r>
            </a:p>
          </p:txBody>
        </p:sp>
        <p:sp>
          <p:nvSpPr>
            <p:cNvPr name="Freeform 23" id="23"/>
            <p:cNvSpPr/>
            <p:nvPr/>
          </p:nvSpPr>
          <p:spPr>
            <a:xfrm flipH="false" flipV="false" rot="0">
              <a:off x="1128279" y="470724"/>
              <a:ext cx="1435660" cy="1655374"/>
            </a:xfrm>
            <a:custGeom>
              <a:avLst/>
              <a:gdLst/>
              <a:ahLst/>
              <a:cxnLst/>
              <a:rect r="r" b="b" t="t" l="l"/>
              <a:pathLst>
                <a:path h="1655374" w="1435660">
                  <a:moveTo>
                    <a:pt x="0" y="0"/>
                  </a:moveTo>
                  <a:lnTo>
                    <a:pt x="1435661" y="0"/>
                  </a:lnTo>
                  <a:lnTo>
                    <a:pt x="1435661" y="1655373"/>
                  </a:lnTo>
                  <a:lnTo>
                    <a:pt x="0" y="16553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24" id="24"/>
          <p:cNvSpPr txBox="true"/>
          <p:nvPr/>
        </p:nvSpPr>
        <p:spPr>
          <a:xfrm rot="0">
            <a:off x="229764" y="6786245"/>
            <a:ext cx="4103142" cy="1976755"/>
          </a:xfrm>
          <a:prstGeom prst="rect">
            <a:avLst/>
          </a:prstGeom>
        </p:spPr>
        <p:txBody>
          <a:bodyPr anchor="t" rtlCol="false" tIns="0" lIns="0" bIns="0" rIns="0">
            <a:spAutoFit/>
          </a:bodyPr>
          <a:lstStyle/>
          <a:p>
            <a:pPr algn="ctr">
              <a:lnSpc>
                <a:spcPts val="3919"/>
              </a:lnSpc>
            </a:pPr>
            <a:r>
              <a:rPr lang="en-US" sz="2799">
                <a:solidFill>
                  <a:srgbClr val="294733"/>
                </a:solidFill>
                <a:latin typeface="Inter"/>
                <a:ea typeface="Inter"/>
                <a:cs typeface="Inter"/>
                <a:sym typeface="Inter"/>
              </a:rPr>
              <a:t>How might we </a:t>
            </a:r>
          </a:p>
          <a:p>
            <a:pPr algn="ctr">
              <a:lnSpc>
                <a:spcPts val="3919"/>
              </a:lnSpc>
            </a:pPr>
            <a:r>
              <a:rPr lang="en-US" sz="2799">
                <a:solidFill>
                  <a:srgbClr val="294733"/>
                </a:solidFill>
                <a:latin typeface="Inter"/>
                <a:ea typeface="Inter"/>
                <a:cs typeface="Inter"/>
                <a:sym typeface="Inter"/>
              </a:rPr>
              <a:t>Predict MLB players’ salaries using performance metrics</a:t>
            </a:r>
          </a:p>
        </p:txBody>
      </p:sp>
      <p:sp>
        <p:nvSpPr>
          <p:cNvPr name="TextBox 25" id="25"/>
          <p:cNvSpPr txBox="true"/>
          <p:nvPr/>
        </p:nvSpPr>
        <p:spPr>
          <a:xfrm rot="0">
            <a:off x="9074920" y="6786245"/>
            <a:ext cx="4103142" cy="3462655"/>
          </a:xfrm>
          <a:prstGeom prst="rect">
            <a:avLst/>
          </a:prstGeom>
        </p:spPr>
        <p:txBody>
          <a:bodyPr anchor="t" rtlCol="false" tIns="0" lIns="0" bIns="0" rIns="0">
            <a:spAutoFit/>
          </a:bodyPr>
          <a:lstStyle/>
          <a:p>
            <a:pPr algn="ctr">
              <a:lnSpc>
                <a:spcPts val="3919"/>
              </a:lnSpc>
            </a:pPr>
            <a:r>
              <a:rPr lang="en-US" sz="2799">
                <a:solidFill>
                  <a:srgbClr val="294733"/>
                </a:solidFill>
                <a:latin typeface="Inter"/>
                <a:ea typeface="Inter"/>
                <a:cs typeface="Inter"/>
                <a:sym typeface="Inter"/>
              </a:rPr>
              <a:t>Provide valuable insights to potential management team, optimising allocation of financial resources and making strategic decisions.</a:t>
            </a:r>
          </a:p>
        </p:txBody>
      </p:sp>
      <p:sp>
        <p:nvSpPr>
          <p:cNvPr name="TextBox 26" id="26"/>
          <p:cNvSpPr txBox="true"/>
          <p:nvPr/>
        </p:nvSpPr>
        <p:spPr>
          <a:xfrm rot="0">
            <a:off x="13649275" y="6678535"/>
            <a:ext cx="4103142" cy="2967355"/>
          </a:xfrm>
          <a:prstGeom prst="rect">
            <a:avLst/>
          </a:prstGeom>
        </p:spPr>
        <p:txBody>
          <a:bodyPr anchor="t" rtlCol="false" tIns="0" lIns="0" bIns="0" rIns="0">
            <a:spAutoFit/>
          </a:bodyPr>
          <a:lstStyle/>
          <a:p>
            <a:pPr algn="ctr">
              <a:lnSpc>
                <a:spcPts val="3919"/>
              </a:lnSpc>
            </a:pPr>
            <a:r>
              <a:rPr lang="en-US" sz="2799">
                <a:solidFill>
                  <a:srgbClr val="294733"/>
                </a:solidFill>
                <a:latin typeface="Inter"/>
                <a:ea typeface="Inter"/>
                <a:cs typeface="Inter"/>
                <a:sym typeface="Inter"/>
              </a:rPr>
              <a:t>Datasets used are</a:t>
            </a:r>
          </a:p>
          <a:p>
            <a:pPr algn="ctr" marL="604519" indent="-302260" lvl="1">
              <a:lnSpc>
                <a:spcPts val="3919"/>
              </a:lnSpc>
              <a:buAutoNum type="arabicPeriod" startAt="1"/>
            </a:pPr>
            <a:r>
              <a:rPr lang="en-US" sz="2799">
                <a:solidFill>
                  <a:srgbClr val="294733"/>
                </a:solidFill>
                <a:latin typeface="Inter"/>
                <a:ea typeface="Inter"/>
                <a:cs typeface="Inter"/>
                <a:sym typeface="Inter"/>
              </a:rPr>
              <a:t>salary</a:t>
            </a:r>
          </a:p>
          <a:p>
            <a:pPr algn="ctr" marL="604519" indent="-302260" lvl="1">
              <a:lnSpc>
                <a:spcPts val="3919"/>
              </a:lnSpc>
              <a:buAutoNum type="arabicPeriod" startAt="1"/>
            </a:pPr>
            <a:r>
              <a:rPr lang="en-US" sz="2799">
                <a:solidFill>
                  <a:srgbClr val="294733"/>
                </a:solidFill>
                <a:latin typeface="Inter"/>
                <a:ea typeface="Inter"/>
                <a:cs typeface="Inter"/>
                <a:sym typeface="Inter"/>
              </a:rPr>
              <a:t>player</a:t>
            </a:r>
          </a:p>
          <a:p>
            <a:pPr algn="ctr" marL="604519" indent="-302260" lvl="1">
              <a:lnSpc>
                <a:spcPts val="3919"/>
              </a:lnSpc>
              <a:buAutoNum type="arabicPeriod" startAt="1"/>
            </a:pPr>
            <a:r>
              <a:rPr lang="en-US" sz="2799">
                <a:solidFill>
                  <a:srgbClr val="294733"/>
                </a:solidFill>
                <a:latin typeface="Inter"/>
                <a:ea typeface="Inter"/>
                <a:cs typeface="Inter"/>
                <a:sym typeface="Inter"/>
              </a:rPr>
              <a:t>fielding</a:t>
            </a:r>
          </a:p>
          <a:p>
            <a:pPr algn="ctr" marL="604519" indent="-302260" lvl="1">
              <a:lnSpc>
                <a:spcPts val="3919"/>
              </a:lnSpc>
              <a:buAutoNum type="arabicPeriod" startAt="1"/>
            </a:pPr>
            <a:r>
              <a:rPr lang="en-US" sz="2799">
                <a:solidFill>
                  <a:srgbClr val="294733"/>
                </a:solidFill>
                <a:latin typeface="Inter"/>
                <a:ea typeface="Inter"/>
                <a:cs typeface="Inter"/>
                <a:sym typeface="Inter"/>
              </a:rPr>
              <a:t>pitching</a:t>
            </a:r>
          </a:p>
          <a:p>
            <a:pPr algn="ctr" marL="604519" indent="-302260" lvl="1">
              <a:lnSpc>
                <a:spcPts val="3919"/>
              </a:lnSpc>
              <a:buAutoNum type="arabicPeriod" startAt="1"/>
            </a:pPr>
            <a:r>
              <a:rPr lang="en-US" sz="2799">
                <a:solidFill>
                  <a:srgbClr val="294733"/>
                </a:solidFill>
                <a:latin typeface="Inter"/>
                <a:ea typeface="Inter"/>
                <a:cs typeface="Inter"/>
                <a:sym typeface="Inter"/>
              </a:rPr>
              <a:t>batting</a:t>
            </a:r>
          </a:p>
        </p:txBody>
      </p:sp>
      <p:grpSp>
        <p:nvGrpSpPr>
          <p:cNvPr name="Group 27" id="27"/>
          <p:cNvGrpSpPr/>
          <p:nvPr/>
        </p:nvGrpSpPr>
        <p:grpSpPr>
          <a:xfrm rot="0">
            <a:off x="5319331" y="4158524"/>
            <a:ext cx="2769164" cy="2436646"/>
            <a:chOff x="0" y="0"/>
            <a:chExt cx="3692219" cy="3248861"/>
          </a:xfrm>
        </p:grpSpPr>
        <p:grpSp>
          <p:nvGrpSpPr>
            <p:cNvPr name="Group 28" id="28"/>
            <p:cNvGrpSpPr/>
            <p:nvPr/>
          </p:nvGrpSpPr>
          <p:grpSpPr>
            <a:xfrm rot="0">
              <a:off x="0" y="0"/>
              <a:ext cx="3692219" cy="3248861"/>
              <a:chOff x="0" y="0"/>
              <a:chExt cx="1110683" cy="977314"/>
            </a:xfrm>
          </p:grpSpPr>
          <p:sp>
            <p:nvSpPr>
              <p:cNvPr name="Freeform 29" id="29"/>
              <p:cNvSpPr/>
              <p:nvPr/>
            </p:nvSpPr>
            <p:spPr>
              <a:xfrm flipH="false" flipV="false" rot="0">
                <a:off x="0" y="0"/>
                <a:ext cx="1110683" cy="977314"/>
              </a:xfrm>
              <a:custGeom>
                <a:avLst/>
                <a:gdLst/>
                <a:ahLst/>
                <a:cxnLst/>
                <a:rect r="r" b="b" t="t" l="l"/>
                <a:pathLst>
                  <a:path h="977314" w="1110683">
                    <a:moveTo>
                      <a:pt x="142584" y="0"/>
                    </a:moveTo>
                    <a:lnTo>
                      <a:pt x="968100" y="0"/>
                    </a:lnTo>
                    <a:cubicBezTo>
                      <a:pt x="1046847" y="0"/>
                      <a:pt x="1110683" y="63837"/>
                      <a:pt x="1110683" y="142584"/>
                    </a:cubicBezTo>
                    <a:lnTo>
                      <a:pt x="1110683" y="834730"/>
                    </a:lnTo>
                    <a:cubicBezTo>
                      <a:pt x="1110683" y="913477"/>
                      <a:pt x="1046847" y="977314"/>
                      <a:pt x="968100" y="977314"/>
                    </a:cubicBezTo>
                    <a:lnTo>
                      <a:pt x="142584" y="977314"/>
                    </a:lnTo>
                    <a:cubicBezTo>
                      <a:pt x="104768" y="977314"/>
                      <a:pt x="68501" y="962292"/>
                      <a:pt x="41762" y="935552"/>
                    </a:cubicBezTo>
                    <a:cubicBezTo>
                      <a:pt x="15022" y="908812"/>
                      <a:pt x="0" y="872545"/>
                      <a:pt x="0" y="834730"/>
                    </a:cubicBezTo>
                    <a:lnTo>
                      <a:pt x="0" y="142584"/>
                    </a:lnTo>
                    <a:cubicBezTo>
                      <a:pt x="0" y="63837"/>
                      <a:pt x="63837" y="0"/>
                      <a:pt x="142584" y="0"/>
                    </a:cubicBezTo>
                    <a:close/>
                  </a:path>
                </a:pathLst>
              </a:custGeom>
              <a:solidFill>
                <a:srgbClr val="9FA6EE"/>
              </a:solidFill>
            </p:spPr>
          </p:sp>
          <p:sp>
            <p:nvSpPr>
              <p:cNvPr name="TextBox 30" id="30"/>
              <p:cNvSpPr txBox="true"/>
              <p:nvPr/>
            </p:nvSpPr>
            <p:spPr>
              <a:xfrm>
                <a:off x="0" y="-66675"/>
                <a:ext cx="1110683" cy="1043989"/>
              </a:xfrm>
              <a:prstGeom prst="rect">
                <a:avLst/>
              </a:prstGeom>
            </p:spPr>
            <p:txBody>
              <a:bodyPr anchor="ctr" rtlCol="false" tIns="33358" lIns="33358" bIns="33358" rIns="33358"/>
              <a:lstStyle/>
              <a:p>
                <a:pPr algn="ctr">
                  <a:lnSpc>
                    <a:spcPts val="2800"/>
                  </a:lnSpc>
                </a:pPr>
              </a:p>
            </p:txBody>
          </p:sp>
        </p:grpSp>
        <p:sp>
          <p:nvSpPr>
            <p:cNvPr name="TextBox 31" id="31"/>
            <p:cNvSpPr txBox="true"/>
            <p:nvPr/>
          </p:nvSpPr>
          <p:spPr>
            <a:xfrm rot="0">
              <a:off x="980135" y="2040038"/>
              <a:ext cx="1606349" cy="795655"/>
            </a:xfrm>
            <a:prstGeom prst="rect">
              <a:avLst/>
            </a:prstGeom>
          </p:spPr>
          <p:txBody>
            <a:bodyPr anchor="t" rtlCol="false" tIns="0" lIns="0" bIns="0" rIns="0">
              <a:spAutoFit/>
            </a:bodyPr>
            <a:lstStyle/>
            <a:p>
              <a:pPr algn="ctr">
                <a:lnSpc>
                  <a:spcPts val="5039"/>
                </a:lnSpc>
              </a:pPr>
              <a:r>
                <a:rPr lang="en-US" sz="3599">
                  <a:solidFill>
                    <a:srgbClr val="1C1C1C"/>
                  </a:solidFill>
                  <a:latin typeface="Canva Sans 2 Bold"/>
                  <a:ea typeface="Canva Sans 2 Bold"/>
                  <a:cs typeface="Canva Sans 2 Bold"/>
                  <a:sym typeface="Canva Sans 2 Bold"/>
                </a:rPr>
                <a:t>Role</a:t>
              </a:r>
            </a:p>
          </p:txBody>
        </p:sp>
        <p:sp>
          <p:nvSpPr>
            <p:cNvPr name="Freeform 32" id="32"/>
            <p:cNvSpPr/>
            <p:nvPr/>
          </p:nvSpPr>
          <p:spPr>
            <a:xfrm flipH="false" flipV="false" rot="0">
              <a:off x="1063223" y="515524"/>
              <a:ext cx="1565774" cy="1565774"/>
            </a:xfrm>
            <a:custGeom>
              <a:avLst/>
              <a:gdLst/>
              <a:ahLst/>
              <a:cxnLst/>
              <a:rect r="r" b="b" t="t" l="l"/>
              <a:pathLst>
                <a:path h="1565774" w="1565774">
                  <a:moveTo>
                    <a:pt x="0" y="0"/>
                  </a:moveTo>
                  <a:lnTo>
                    <a:pt x="1565774" y="0"/>
                  </a:lnTo>
                  <a:lnTo>
                    <a:pt x="1565774" y="1565774"/>
                  </a:lnTo>
                  <a:lnTo>
                    <a:pt x="0" y="15657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33" id="33"/>
          <p:cNvSpPr txBox="true"/>
          <p:nvPr/>
        </p:nvSpPr>
        <p:spPr>
          <a:xfrm rot="0">
            <a:off x="4652342" y="6786245"/>
            <a:ext cx="4103142" cy="490855"/>
          </a:xfrm>
          <a:prstGeom prst="rect">
            <a:avLst/>
          </a:prstGeom>
        </p:spPr>
        <p:txBody>
          <a:bodyPr anchor="t" rtlCol="false" tIns="0" lIns="0" bIns="0" rIns="0">
            <a:spAutoFit/>
          </a:bodyPr>
          <a:lstStyle/>
          <a:p>
            <a:pPr algn="ctr">
              <a:lnSpc>
                <a:spcPts val="3919"/>
              </a:lnSpc>
            </a:pPr>
            <a:r>
              <a:rPr lang="en-US" sz="2799">
                <a:solidFill>
                  <a:srgbClr val="294733"/>
                </a:solidFill>
                <a:latin typeface="Inter"/>
                <a:ea typeface="Inter"/>
                <a:cs typeface="Inter"/>
                <a:sym typeface="Inter"/>
              </a:rPr>
              <a:t>Data Analyst</a:t>
            </a:r>
          </a:p>
        </p:txBody>
      </p:sp>
      <p:sp>
        <p:nvSpPr>
          <p:cNvPr name="Freeform 34" id="34"/>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5"/>
            <a:stretch>
              <a:fillRect l="0" t="0" r="0" b="0"/>
            </a:stretch>
          </a:blipFill>
        </p:spPr>
      </p:sp>
      <p:sp>
        <p:nvSpPr>
          <p:cNvPr name="TextBox 35" id="35"/>
          <p:cNvSpPr txBox="true"/>
          <p:nvPr/>
        </p:nvSpPr>
        <p:spPr>
          <a:xfrm rot="0">
            <a:off x="14252282" y="3158121"/>
            <a:ext cx="2897129" cy="581025"/>
          </a:xfrm>
          <a:prstGeom prst="rect">
            <a:avLst/>
          </a:prstGeom>
        </p:spPr>
        <p:txBody>
          <a:bodyPr anchor="t" rtlCol="false" tIns="0" lIns="0" bIns="0" rIns="0">
            <a:spAutoFit/>
          </a:bodyPr>
          <a:lstStyle/>
          <a:p>
            <a:pPr algn="l">
              <a:lnSpc>
                <a:spcPts val="4560"/>
              </a:lnSpc>
            </a:pPr>
            <a:r>
              <a:rPr lang="en-US" sz="3800" u="sng">
                <a:solidFill>
                  <a:srgbClr val="11214A"/>
                </a:solidFill>
                <a:latin typeface="Inter Bold"/>
                <a:ea typeface="Inter Bold"/>
                <a:cs typeface="Inter Bold"/>
                <a:sym typeface="Inter Bold"/>
              </a:rPr>
              <a:t>1871 - 2014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2"/>
            <a:stretch>
              <a:fillRect l="0" t="-89" r="0" b="-95"/>
            </a:stretch>
          </a:blipFill>
        </p:spPr>
      </p:sp>
      <p:sp>
        <p:nvSpPr>
          <p:cNvPr name="Freeform 3" id="3"/>
          <p:cNvSpPr/>
          <p:nvPr/>
        </p:nvSpPr>
        <p:spPr>
          <a:xfrm flipH="false" flipV="false" rot="0">
            <a:off x="15834480" y="1598672"/>
            <a:ext cx="1844189" cy="2491077"/>
          </a:xfrm>
          <a:custGeom>
            <a:avLst/>
            <a:gdLst/>
            <a:ahLst/>
            <a:cxnLst/>
            <a:rect r="r" b="b" t="t" l="l"/>
            <a:pathLst>
              <a:path h="2491077" w="1844189">
                <a:moveTo>
                  <a:pt x="0" y="0"/>
                </a:moveTo>
                <a:lnTo>
                  <a:pt x="1844190" y="0"/>
                </a:lnTo>
                <a:lnTo>
                  <a:pt x="1844190" y="2491077"/>
                </a:lnTo>
                <a:lnTo>
                  <a:pt x="0" y="2491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602019" y="3616468"/>
            <a:ext cx="11083966" cy="6670532"/>
          </a:xfrm>
          <a:custGeom>
            <a:avLst/>
            <a:gdLst/>
            <a:ahLst/>
            <a:cxnLst/>
            <a:rect r="r" b="b" t="t" l="l"/>
            <a:pathLst>
              <a:path h="6670532" w="11083966">
                <a:moveTo>
                  <a:pt x="0" y="0"/>
                </a:moveTo>
                <a:lnTo>
                  <a:pt x="11083966" y="0"/>
                </a:lnTo>
                <a:lnTo>
                  <a:pt x="11083966" y="6670532"/>
                </a:lnTo>
                <a:lnTo>
                  <a:pt x="0" y="66705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31425" y="1400025"/>
            <a:ext cx="152251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01-Target Variable</a:t>
            </a:r>
          </a:p>
        </p:txBody>
      </p:sp>
      <p:sp>
        <p:nvSpPr>
          <p:cNvPr name="Freeform 7" id="7"/>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2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35442" y="2267319"/>
            <a:ext cx="4748546" cy="5752362"/>
          </a:xfrm>
          <a:custGeom>
            <a:avLst/>
            <a:gdLst/>
            <a:ahLst/>
            <a:cxnLst/>
            <a:rect r="r" b="b" t="t" l="l"/>
            <a:pathLst>
              <a:path h="5752362" w="4748546">
                <a:moveTo>
                  <a:pt x="0" y="0"/>
                </a:moveTo>
                <a:lnTo>
                  <a:pt x="4748546" y="0"/>
                </a:lnTo>
                <a:lnTo>
                  <a:pt x="4748546" y="5752362"/>
                </a:lnTo>
                <a:lnTo>
                  <a:pt x="0" y="575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354566" y="7205117"/>
            <a:ext cx="2884517" cy="3081883"/>
          </a:xfrm>
          <a:custGeom>
            <a:avLst/>
            <a:gdLst/>
            <a:ahLst/>
            <a:cxnLst/>
            <a:rect r="r" b="b" t="t" l="l"/>
            <a:pathLst>
              <a:path h="3081883" w="2884517">
                <a:moveTo>
                  <a:pt x="0" y="0"/>
                </a:moveTo>
                <a:lnTo>
                  <a:pt x="2884517" y="0"/>
                </a:lnTo>
                <a:lnTo>
                  <a:pt x="2884517" y="3081883"/>
                </a:lnTo>
                <a:lnTo>
                  <a:pt x="0" y="3081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131825" y="3537992"/>
            <a:ext cx="10638300" cy="36671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Data Exploration</a:t>
            </a:r>
          </a:p>
        </p:txBody>
      </p:sp>
      <p:sp>
        <p:nvSpPr>
          <p:cNvPr name="TextBox 8" id="8"/>
          <p:cNvSpPr txBox="true"/>
          <p:nvPr/>
        </p:nvSpPr>
        <p:spPr>
          <a:xfrm rot="0">
            <a:off x="13993775" y="1709192"/>
            <a:ext cx="2776350" cy="1838325"/>
          </a:xfrm>
          <a:prstGeom prst="rect">
            <a:avLst/>
          </a:prstGeom>
        </p:spPr>
        <p:txBody>
          <a:bodyPr anchor="t" rtlCol="false" tIns="0" lIns="0" bIns="0" rIns="0">
            <a:spAutoFit/>
          </a:bodyPr>
          <a:lstStyle/>
          <a:p>
            <a:pPr algn="r">
              <a:lnSpc>
                <a:spcPts val="14400"/>
              </a:lnSpc>
            </a:pPr>
            <a:r>
              <a:rPr lang="en-US" sz="12000">
                <a:solidFill>
                  <a:srgbClr val="11214A"/>
                </a:solidFill>
                <a:latin typeface="Inter Bold"/>
                <a:ea typeface="Inter Bold"/>
                <a:cs typeface="Inter Bold"/>
                <a:sym typeface="Inter Bold"/>
              </a:rPr>
              <a:t>02</a:t>
            </a:r>
          </a:p>
        </p:txBody>
      </p:sp>
      <p:sp>
        <p:nvSpPr>
          <p:cNvPr name="Freeform 9" id="9"/>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1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500" y="2878496"/>
            <a:ext cx="13673240" cy="7408504"/>
          </a:xfrm>
          <a:custGeom>
            <a:avLst/>
            <a:gdLst/>
            <a:ahLst/>
            <a:cxnLst/>
            <a:rect r="r" b="b" t="t" l="l"/>
            <a:pathLst>
              <a:path h="7408504" w="13673240">
                <a:moveTo>
                  <a:pt x="0" y="0"/>
                </a:moveTo>
                <a:lnTo>
                  <a:pt x="13673240" y="0"/>
                </a:lnTo>
                <a:lnTo>
                  <a:pt x="13673240" y="7408504"/>
                </a:lnTo>
                <a:lnTo>
                  <a:pt x="0" y="7408504"/>
                </a:lnTo>
                <a:lnTo>
                  <a:pt x="0" y="0"/>
                </a:lnTo>
                <a:close/>
              </a:path>
            </a:pathLst>
          </a:custGeom>
          <a:blipFill>
            <a:blip r:embed="rId6"/>
            <a:stretch>
              <a:fillRect l="0" t="0" r="0" b="0"/>
            </a:stretch>
          </a:blipFill>
        </p:spPr>
      </p:sp>
      <p:sp>
        <p:nvSpPr>
          <p:cNvPr name="TextBox 5" id="5"/>
          <p:cNvSpPr txBox="true"/>
          <p:nvPr/>
        </p:nvSpPr>
        <p:spPr>
          <a:xfrm rot="0">
            <a:off x="1066089" y="1019175"/>
            <a:ext cx="152389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Salary &amp; Age Relationship</a:t>
            </a:r>
          </a:p>
        </p:txBody>
      </p:sp>
      <p:sp>
        <p:nvSpPr>
          <p:cNvPr name="TextBox 6" id="6"/>
          <p:cNvSpPr txBox="true"/>
          <p:nvPr/>
        </p:nvSpPr>
        <p:spPr>
          <a:xfrm rot="0">
            <a:off x="13957030" y="4630123"/>
            <a:ext cx="3780215" cy="3895725"/>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0E2A47"/>
                </a:solidFill>
                <a:latin typeface="Inter"/>
                <a:ea typeface="Inter"/>
                <a:cs typeface="Inter"/>
                <a:sym typeface="Inter"/>
              </a:rPr>
              <a:t>Early Career Growth</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Peak Earning Age</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Decline After Prime</a:t>
            </a:r>
          </a:p>
        </p:txBody>
      </p:sp>
      <p:sp>
        <p:nvSpPr>
          <p:cNvPr name="Freeform 7" id="7"/>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83181" y="2888745"/>
            <a:ext cx="13654323" cy="7398255"/>
          </a:xfrm>
          <a:custGeom>
            <a:avLst/>
            <a:gdLst/>
            <a:ahLst/>
            <a:cxnLst/>
            <a:rect r="r" b="b" t="t" l="l"/>
            <a:pathLst>
              <a:path h="7398255" w="13654323">
                <a:moveTo>
                  <a:pt x="0" y="0"/>
                </a:moveTo>
                <a:lnTo>
                  <a:pt x="13654323" y="0"/>
                </a:lnTo>
                <a:lnTo>
                  <a:pt x="13654323" y="7398255"/>
                </a:lnTo>
                <a:lnTo>
                  <a:pt x="0" y="7398255"/>
                </a:lnTo>
                <a:lnTo>
                  <a:pt x="0" y="0"/>
                </a:lnTo>
                <a:close/>
              </a:path>
            </a:pathLst>
          </a:custGeom>
          <a:blipFill>
            <a:blip r:embed="rId6"/>
            <a:stretch>
              <a:fillRect l="0" t="0" r="0" b="0"/>
            </a:stretch>
          </a:blipFill>
        </p:spPr>
      </p:sp>
      <p:sp>
        <p:nvSpPr>
          <p:cNvPr name="TextBox 5" id="5"/>
          <p:cNvSpPr txBox="true"/>
          <p:nvPr/>
        </p:nvSpPr>
        <p:spPr>
          <a:xfrm rot="0">
            <a:off x="1066089" y="1019175"/>
            <a:ext cx="15238950" cy="1066800"/>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Salary &amp; Home Run Relationship</a:t>
            </a:r>
          </a:p>
        </p:txBody>
      </p:sp>
      <p:sp>
        <p:nvSpPr>
          <p:cNvPr name="TextBox 6" id="6"/>
          <p:cNvSpPr txBox="true"/>
          <p:nvPr/>
        </p:nvSpPr>
        <p:spPr>
          <a:xfrm rot="0">
            <a:off x="456835" y="3906585"/>
            <a:ext cx="3780215" cy="5353050"/>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0E2A47"/>
                </a:solidFill>
                <a:latin typeface="Inter"/>
                <a:ea typeface="Inter"/>
                <a:cs typeface="Inter"/>
                <a:sym typeface="Inter"/>
              </a:rPr>
              <a:t>Higher Home Runs, Higher Salary</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Significant Salary Jumps at Higher Home Runs </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Performance Incentive</a:t>
            </a:r>
          </a:p>
        </p:txBody>
      </p:sp>
      <p:sp>
        <p:nvSpPr>
          <p:cNvPr name="Freeform 7" id="7"/>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 y="-18300"/>
            <a:ext cx="18387004" cy="10323602"/>
          </a:xfrm>
          <a:custGeom>
            <a:avLst/>
            <a:gdLst/>
            <a:ahLst/>
            <a:cxnLst/>
            <a:rect r="r" b="b" t="t" l="l"/>
            <a:pathLst>
              <a:path h="10323602" w="18387004">
                <a:moveTo>
                  <a:pt x="0" y="0"/>
                </a:moveTo>
                <a:lnTo>
                  <a:pt x="18387004" y="0"/>
                </a:lnTo>
                <a:lnTo>
                  <a:pt x="18387004" y="10323602"/>
                </a:lnTo>
                <a:lnTo>
                  <a:pt x="0" y="10323602"/>
                </a:lnTo>
                <a:lnTo>
                  <a:pt x="0" y="0"/>
                </a:lnTo>
                <a:close/>
              </a:path>
            </a:pathLst>
          </a:custGeom>
          <a:blipFill>
            <a:blip r:embed="rId3"/>
            <a:stretch>
              <a:fillRect l="0" t="-89" r="0" b="-95"/>
            </a:stretch>
          </a:blipFill>
        </p:spPr>
      </p:sp>
      <p:sp>
        <p:nvSpPr>
          <p:cNvPr name="Freeform 3" id="3"/>
          <p:cNvSpPr/>
          <p:nvPr/>
        </p:nvSpPr>
        <p:spPr>
          <a:xfrm flipH="false" flipV="false" rot="0">
            <a:off x="16171374" y="-18250"/>
            <a:ext cx="2135418" cy="1427800"/>
          </a:xfrm>
          <a:custGeom>
            <a:avLst/>
            <a:gdLst/>
            <a:ahLst/>
            <a:cxnLst/>
            <a:rect r="r" b="b" t="t" l="l"/>
            <a:pathLst>
              <a:path h="1427800" w="2135418">
                <a:moveTo>
                  <a:pt x="0" y="0"/>
                </a:moveTo>
                <a:lnTo>
                  <a:pt x="2135418" y="0"/>
                </a:lnTo>
                <a:lnTo>
                  <a:pt x="2135418" y="1427800"/>
                </a:lnTo>
                <a:lnTo>
                  <a:pt x="0" y="1427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500" y="3504024"/>
            <a:ext cx="13877098" cy="6782976"/>
          </a:xfrm>
          <a:custGeom>
            <a:avLst/>
            <a:gdLst/>
            <a:ahLst/>
            <a:cxnLst/>
            <a:rect r="r" b="b" t="t" l="l"/>
            <a:pathLst>
              <a:path h="6782976" w="13877098">
                <a:moveTo>
                  <a:pt x="0" y="0"/>
                </a:moveTo>
                <a:lnTo>
                  <a:pt x="13877098" y="0"/>
                </a:lnTo>
                <a:lnTo>
                  <a:pt x="13877098" y="6782976"/>
                </a:lnTo>
                <a:lnTo>
                  <a:pt x="0" y="6782976"/>
                </a:lnTo>
                <a:lnTo>
                  <a:pt x="0" y="0"/>
                </a:lnTo>
                <a:close/>
              </a:path>
            </a:pathLst>
          </a:custGeom>
          <a:blipFill>
            <a:blip r:embed="rId6"/>
            <a:stretch>
              <a:fillRect l="0" t="0" r="0" b="0"/>
            </a:stretch>
          </a:blipFill>
        </p:spPr>
      </p:sp>
      <p:sp>
        <p:nvSpPr>
          <p:cNvPr name="TextBox 5" id="5"/>
          <p:cNvSpPr txBox="true"/>
          <p:nvPr/>
        </p:nvSpPr>
        <p:spPr>
          <a:xfrm rot="0">
            <a:off x="1066089" y="1019175"/>
            <a:ext cx="15238950" cy="2124075"/>
          </a:xfrm>
          <a:prstGeom prst="rect">
            <a:avLst/>
          </a:prstGeom>
        </p:spPr>
        <p:txBody>
          <a:bodyPr anchor="t" rtlCol="false" tIns="0" lIns="0" bIns="0" rIns="0">
            <a:spAutoFit/>
          </a:bodyPr>
          <a:lstStyle/>
          <a:p>
            <a:pPr algn="l">
              <a:lnSpc>
                <a:spcPts val="8400"/>
              </a:lnSpc>
            </a:pPr>
            <a:r>
              <a:rPr lang="en-US" sz="7000">
                <a:solidFill>
                  <a:srgbClr val="11214A"/>
                </a:solidFill>
                <a:latin typeface="Inter Bold"/>
                <a:ea typeface="Inter Bold"/>
                <a:cs typeface="Inter Bold"/>
                <a:sym typeface="Inter Bold"/>
              </a:rPr>
              <a:t>Salary &amp; Earned Run Average Relationship</a:t>
            </a:r>
          </a:p>
        </p:txBody>
      </p:sp>
      <p:sp>
        <p:nvSpPr>
          <p:cNvPr name="TextBox 6" id="6"/>
          <p:cNvSpPr txBox="true"/>
          <p:nvPr/>
        </p:nvSpPr>
        <p:spPr>
          <a:xfrm rot="0">
            <a:off x="14031754" y="4127534"/>
            <a:ext cx="3780215" cy="3895725"/>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0E2A47"/>
                </a:solidFill>
                <a:latin typeface="Inter"/>
                <a:ea typeface="Inter"/>
                <a:cs typeface="Inter"/>
                <a:sym typeface="Inter"/>
              </a:rPr>
              <a:t>Lower ERA, Higher Salary</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Mid-Range Peaks</a:t>
            </a:r>
          </a:p>
          <a:p>
            <a:pPr algn="l">
              <a:lnSpc>
                <a:spcPts val="3840"/>
              </a:lnSpc>
            </a:pPr>
          </a:p>
          <a:p>
            <a:pPr algn="l" marL="690881" indent="-345440" lvl="1">
              <a:lnSpc>
                <a:spcPts val="3840"/>
              </a:lnSpc>
              <a:buFont typeface="Arial"/>
              <a:buChar char="•"/>
            </a:pPr>
            <a:r>
              <a:rPr lang="en-US" sz="3200">
                <a:solidFill>
                  <a:srgbClr val="0E2A47"/>
                </a:solidFill>
                <a:latin typeface="Inter"/>
                <a:ea typeface="Inter"/>
                <a:cs typeface="Inter"/>
                <a:sym typeface="Inter"/>
              </a:rPr>
              <a:t>Decline at Higher ERA</a:t>
            </a:r>
          </a:p>
        </p:txBody>
      </p:sp>
      <p:sp>
        <p:nvSpPr>
          <p:cNvPr name="Freeform 7" id="7"/>
          <p:cNvSpPr/>
          <p:nvPr/>
        </p:nvSpPr>
        <p:spPr>
          <a:xfrm flipH="false" flipV="false" rot="0">
            <a:off x="16369540" y="0"/>
            <a:ext cx="1918460" cy="1079134"/>
          </a:xfrm>
          <a:custGeom>
            <a:avLst/>
            <a:gdLst/>
            <a:ahLst/>
            <a:cxnLst/>
            <a:rect r="r" b="b" t="t" l="l"/>
            <a:pathLst>
              <a:path h="1079134" w="1918460">
                <a:moveTo>
                  <a:pt x="0" y="0"/>
                </a:moveTo>
                <a:lnTo>
                  <a:pt x="1918460" y="0"/>
                </a:lnTo>
                <a:lnTo>
                  <a:pt x="1918460" y="1079134"/>
                </a:lnTo>
                <a:lnTo>
                  <a:pt x="0" y="1079134"/>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DAGMDSqzJTg</dc:identifier>
  <dcterms:modified xsi:type="dcterms:W3CDTF">2011-08-01T06:04:30Z</dcterms:modified>
  <cp:revision>1</cp:revision>
  <dc:title>DW_ASG2_Slides_Tan Jun Yu Zavier</dc:title>
</cp:coreProperties>
</file>